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480" r:id="rId2"/>
    <p:sldId id="479" r:id="rId3"/>
    <p:sldId id="478" r:id="rId4"/>
    <p:sldId id="477" r:id="rId5"/>
    <p:sldId id="476" r:id="rId6"/>
    <p:sldId id="475" r:id="rId7"/>
    <p:sldId id="474" r:id="rId8"/>
    <p:sldId id="473" r:id="rId9"/>
    <p:sldId id="472" r:id="rId10"/>
    <p:sldId id="471" r:id="rId11"/>
    <p:sldId id="470" r:id="rId12"/>
    <p:sldId id="469" r:id="rId13"/>
    <p:sldId id="468" r:id="rId14"/>
    <p:sldId id="467" r:id="rId15"/>
    <p:sldId id="256" r:id="rId16"/>
    <p:sldId id="408" r:id="rId17"/>
    <p:sldId id="364" r:id="rId18"/>
    <p:sldId id="283" r:id="rId19"/>
    <p:sldId id="366" r:id="rId20"/>
    <p:sldId id="397" r:id="rId21"/>
    <p:sldId id="399" r:id="rId22"/>
    <p:sldId id="400" r:id="rId23"/>
    <p:sldId id="402" r:id="rId24"/>
    <p:sldId id="403" r:id="rId25"/>
    <p:sldId id="404" r:id="rId26"/>
    <p:sldId id="406" r:id="rId27"/>
    <p:sldId id="405" r:id="rId28"/>
    <p:sldId id="392" r:id="rId29"/>
    <p:sldId id="291" r:id="rId30"/>
    <p:sldId id="267" r:id="rId31"/>
    <p:sldId id="459" r:id="rId32"/>
    <p:sldId id="460" r:id="rId33"/>
    <p:sldId id="289" r:id="rId34"/>
    <p:sldId id="290" r:id="rId35"/>
    <p:sldId id="391" r:id="rId36"/>
    <p:sldId id="295" r:id="rId37"/>
    <p:sldId id="262" r:id="rId38"/>
    <p:sldId id="456" r:id="rId39"/>
    <p:sldId id="444" r:id="rId40"/>
    <p:sldId id="457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909FF"/>
    <a:srgbClr val="05E920"/>
    <a:srgbClr val="33CCCC"/>
    <a:srgbClr val="E6AA00"/>
    <a:srgbClr val="FF0000"/>
    <a:srgbClr val="FFFF66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091" autoAdjust="0"/>
    <p:restoredTop sz="92918" autoAdjust="0"/>
  </p:normalViewPr>
  <p:slideViewPr>
    <p:cSldViewPr>
      <p:cViewPr>
        <p:scale>
          <a:sx n="66" d="100"/>
          <a:sy n="66" d="100"/>
        </p:scale>
        <p:origin x="-1014" y="-8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FFCC00"/>
              </a:solidFill>
            </c:spPr>
          </c:dPt>
          <c:dPt>
            <c:idx val="1"/>
            <c:bubble3D val="0"/>
            <c:spPr>
              <a:solidFill>
                <a:srgbClr val="F62F00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600" dirty="0" smtClean="0"/>
                      <a:t>25</a:t>
                    </a:r>
                    <a:r>
                      <a:rPr lang="ru-RU" sz="1600" dirty="0" smtClean="0"/>
                      <a:t> участников</a:t>
                    </a:r>
                    <a:endParaRPr lang="en-US" sz="2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21589884680676702"/>
                  <c:y val="-0.34983333019713531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40 участников</a:t>
                    </a:r>
                    <a:endParaRPr lang="en-US" sz="2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6520695631812973"/>
                  <c:y val="5.6723496105071533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36 участника</a:t>
                    </a:r>
                    <a:endParaRPr lang="en-US" sz="2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</c:v>
                </c:pt>
                <c:pt idx="1">
                  <c:v>40</c:v>
                </c:pt>
                <c:pt idx="2">
                  <c:v>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84299417931378573"/>
          <c:y val="0.26299705488055886"/>
          <c:w val="0.13599586672741029"/>
          <c:h val="0.31662994255250132"/>
        </c:manualLayout>
      </c:layout>
      <c:overlay val="0"/>
      <c:txPr>
        <a:bodyPr/>
        <a:lstStyle/>
        <a:p>
          <a:pPr>
            <a:defRPr sz="25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268129678234687E-2"/>
          <c:y val="0.16430326332587206"/>
          <c:w val="0.54832835131719648"/>
          <c:h val="0.756720823381992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посетителей, %</c:v>
                </c:pt>
              </c:strCache>
            </c:strRef>
          </c:tx>
          <c:spPr>
            <a:solidFill>
              <a:srgbClr val="C00000"/>
            </a:solidFill>
            <a:effectLst>
              <a:outerShdw blurRad="50800" dist="38100" dir="18900000" algn="bl" rotWithShape="0">
                <a:prstClr val="black">
                  <a:alpha val="65000"/>
                </a:prstClr>
              </a:outerShdw>
            </a:effectLst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Лист1!$B$2:$B$4</c:f>
              <c:numCache>
                <c:formatCode>0%</c:formatCode>
                <c:ptCount val="3"/>
                <c:pt idx="0">
                  <c:v>1</c:v>
                </c:pt>
                <c:pt idx="1">
                  <c:v>1.42</c:v>
                </c:pt>
                <c:pt idx="2">
                  <c:v>1.78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8404608"/>
        <c:axId val="201881792"/>
      </c:barChart>
      <c:catAx>
        <c:axId val="78404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201881792"/>
        <c:crosses val="autoZero"/>
        <c:auto val="1"/>
        <c:lblAlgn val="ctr"/>
        <c:lblOffset val="100"/>
        <c:noMultiLvlLbl val="0"/>
      </c:catAx>
      <c:valAx>
        <c:axId val="20188179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78404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851463011567995"/>
          <c:y val="0.38002749470720271"/>
          <c:w val="0.25679401185962869"/>
          <c:h val="0.16979417856358495"/>
        </c:manualLayout>
      </c:layout>
      <c:overlay val="0"/>
      <c:txPr>
        <a:bodyPr/>
        <a:lstStyle/>
        <a:p>
          <a:pPr>
            <a:defRPr sz="1800" b="1" i="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40FAF2-3A64-4EAE-921E-3178AABD5048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DADA1D3-CAA7-4C0B-8A57-31FF9F3193A4}" type="pres">
      <dgm:prSet presAssocID="{8640FAF2-3A64-4EAE-921E-3178AABD504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97C4C44-4A7F-44EF-99FC-37968FD552EC}" type="presOf" srcId="{8640FAF2-3A64-4EAE-921E-3178AABD5048}" destId="{DDADA1D3-CAA7-4C0B-8A57-31FF9F3193A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40FAF2-3A64-4EAE-921E-3178AABD5048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2BB15D7-AF9E-40A4-96AF-209921DC904B}">
      <dgm:prSet custT="1"/>
      <dgm:spPr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 rtl="0"/>
          <a:r>
            <a:rPr lang="ru-RU" sz="1800" b="1" dirty="0" smtClean="0"/>
            <a:t>Для туристических агентств</a:t>
          </a:r>
          <a:endParaRPr lang="ru-RU" sz="1800" b="1" dirty="0"/>
        </a:p>
      </dgm:t>
    </dgm:pt>
    <dgm:pt modelId="{EDE98D4A-60EA-4F82-9E33-E6225E23643E}" type="parTrans" cxnId="{C31AB2B8-81E7-4DD7-AC77-403943A42F22}">
      <dgm:prSet/>
      <dgm:spPr/>
      <dgm:t>
        <a:bodyPr/>
        <a:lstStyle/>
        <a:p>
          <a:endParaRPr lang="ru-RU"/>
        </a:p>
      </dgm:t>
    </dgm:pt>
    <dgm:pt modelId="{88BB5E0C-F7CD-4FF1-B936-9D74CBCF99FB}" type="sibTrans" cxnId="{C31AB2B8-81E7-4DD7-AC77-403943A42F22}">
      <dgm:prSet/>
      <dgm:spPr/>
      <dgm:t>
        <a:bodyPr/>
        <a:lstStyle/>
        <a:p>
          <a:endParaRPr lang="ru-RU"/>
        </a:p>
      </dgm:t>
    </dgm:pt>
    <dgm:pt modelId="{DDADA1D3-CAA7-4C0B-8A57-31FF9F3193A4}" type="pres">
      <dgm:prSet presAssocID="{8640FAF2-3A64-4EAE-921E-3178AABD504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63BCAC-773E-44BF-828C-198B568C4D1A}" type="pres">
      <dgm:prSet presAssocID="{D2BB15D7-AF9E-40A4-96AF-209921DC904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1AB2B8-81E7-4DD7-AC77-403943A42F22}" srcId="{8640FAF2-3A64-4EAE-921E-3178AABD5048}" destId="{D2BB15D7-AF9E-40A4-96AF-209921DC904B}" srcOrd="0" destOrd="0" parTransId="{EDE98D4A-60EA-4F82-9E33-E6225E23643E}" sibTransId="{88BB5E0C-F7CD-4FF1-B936-9D74CBCF99FB}"/>
    <dgm:cxn modelId="{F87B1666-D93F-4C9B-82ED-F803035227FE}" type="presOf" srcId="{D2BB15D7-AF9E-40A4-96AF-209921DC904B}" destId="{A863BCAC-773E-44BF-828C-198B568C4D1A}" srcOrd="0" destOrd="0" presId="urn:microsoft.com/office/officeart/2005/8/layout/vList2"/>
    <dgm:cxn modelId="{905737CB-314E-46CB-A817-335930EB831E}" type="presOf" srcId="{8640FAF2-3A64-4EAE-921E-3178AABD5048}" destId="{DDADA1D3-CAA7-4C0B-8A57-31FF9F3193A4}" srcOrd="0" destOrd="0" presId="urn:microsoft.com/office/officeart/2005/8/layout/vList2"/>
    <dgm:cxn modelId="{990A9FBB-1C47-469A-8ACC-821125AD6B9E}" type="presParOf" srcId="{DDADA1D3-CAA7-4C0B-8A57-31FF9F3193A4}" destId="{A863BCAC-773E-44BF-828C-198B568C4D1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63BCAC-773E-44BF-828C-198B568C4D1A}">
      <dsp:nvSpPr>
        <dsp:cNvPr id="0" name=""/>
        <dsp:cNvSpPr/>
      </dsp:nvSpPr>
      <dsp:spPr>
        <a:xfrm>
          <a:off x="0" y="185"/>
          <a:ext cx="9144000" cy="36896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Для туристических агентств</a:t>
          </a:r>
          <a:endParaRPr lang="ru-RU" sz="1800" b="1" kern="1200" dirty="0"/>
        </a:p>
      </dsp:txBody>
      <dsp:txXfrm>
        <a:off x="18011" y="18196"/>
        <a:ext cx="9107978" cy="3329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0.69445</cdr:x>
      <cdr:y>0.91547</cdr:y>
    </cdr:from>
    <cdr:to>
      <cdr:x>1</cdr:x>
      <cdr:y>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5715040" y="4143404"/>
          <a:ext cx="2514560" cy="38255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solidFill>
            <a:srgbClr val="FF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en-US" sz="2800" b="1" dirty="0" smtClean="0">
              <a:solidFill>
                <a:sysClr val="windowText" lastClr="000000"/>
              </a:solidFill>
            </a:rPr>
            <a:t>http://r-pr.net/</a:t>
          </a:r>
          <a:endParaRPr lang="ru-RU" sz="2800" b="1" dirty="0">
            <a:solidFill>
              <a:sysClr val="windowText" lastClr="00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6917748-F97B-4953-9778-ADCCDD4B13FE}" type="datetimeFigureOut">
              <a:rPr lang="ru-RU"/>
              <a:pPr>
                <a:defRPr/>
              </a:pPr>
              <a:t>26.02.2016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C008043-DFB7-440A-A497-8C9D19DAD6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8818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415BB-D963-4035-989D-5E43FF8947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EB295-7663-4E32-B962-21021CBC4E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83509-6744-4B09-8772-3E0EBE8915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D58DD-50F8-4336-9CFF-F18A2CE925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F997A-5CFB-449E-8C4B-3D41657991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5BC6C-AC16-4E7A-A2A1-A8D71286D9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8245F-15CF-482C-B6F6-4B76540385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F8BE6-D5EA-4DF2-8056-7F823C5C91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C29B5-16F7-482A-8091-A9852B318D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ED65C-B392-45A0-84BF-4EDC7134A5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C076C-1AD9-4FC1-9D29-2C4ADA3A75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8C5E0-C515-4768-868C-0BCCB9FFF5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fld id="{59809FB3-4CB0-44C8-9557-714DA86F8F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8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8.jpeg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png"/><Relationship Id="rId3" Type="http://schemas.openxmlformats.org/officeDocument/2006/relationships/image" Target="../media/image28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4.jpeg"/><Relationship Id="rId7" Type="http://schemas.openxmlformats.org/officeDocument/2006/relationships/image" Target="../media/image7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45.png"/><Relationship Id="rId10" Type="http://schemas.openxmlformats.org/officeDocument/2006/relationships/image" Target="../media/image80.jpeg"/><Relationship Id="rId4" Type="http://schemas.openxmlformats.org/officeDocument/2006/relationships/image" Target="../media/image75.jpeg"/><Relationship Id="rId9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82.jpeg"/><Relationship Id="rId7" Type="http://schemas.openxmlformats.org/officeDocument/2006/relationships/image" Target="../media/image85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pn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openxmlformats.org/officeDocument/2006/relationships/image" Target="../media/image7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13" Type="http://schemas.openxmlformats.org/officeDocument/2006/relationships/image" Target="../media/image74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12" Type="http://schemas.openxmlformats.org/officeDocument/2006/relationships/image" Target="../media/image113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11" Type="http://schemas.openxmlformats.org/officeDocument/2006/relationships/image" Target="../media/image112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12" Type="http://schemas.openxmlformats.org/officeDocument/2006/relationships/image" Target="../media/image74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11" Type="http://schemas.openxmlformats.org/officeDocument/2006/relationships/image" Target="../media/image123.jpeg"/><Relationship Id="rId5" Type="http://schemas.openxmlformats.org/officeDocument/2006/relationships/image" Target="../media/image117.jpeg"/><Relationship Id="rId10" Type="http://schemas.openxmlformats.org/officeDocument/2006/relationships/image" Target="../media/image122.jpe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10" Type="http://schemas.openxmlformats.org/officeDocument/2006/relationships/image" Target="../media/image74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13" Type="http://schemas.openxmlformats.org/officeDocument/2006/relationships/image" Target="../media/image74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12" Type="http://schemas.openxmlformats.org/officeDocument/2006/relationships/image" Target="../media/image142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11" Type="http://schemas.openxmlformats.org/officeDocument/2006/relationships/image" Target="../media/image141.jpeg"/><Relationship Id="rId5" Type="http://schemas.openxmlformats.org/officeDocument/2006/relationships/image" Target="../media/image135.jpeg"/><Relationship Id="rId10" Type="http://schemas.openxmlformats.org/officeDocument/2006/relationships/image" Target="../media/image140.jpeg"/><Relationship Id="rId4" Type="http://schemas.openxmlformats.org/officeDocument/2006/relationships/image" Target="../media/image134.jpeg"/><Relationship Id="rId9" Type="http://schemas.openxmlformats.org/officeDocument/2006/relationships/image" Target="../media/image1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7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pn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28.jpeg"/><Relationship Id="rId7" Type="http://schemas.openxmlformats.org/officeDocument/2006/relationships/image" Target="../media/image156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9.jpeg"/><Relationship Id="rId7" Type="http://schemas.openxmlformats.org/officeDocument/2006/relationships/image" Target="../media/image162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10" Type="http://schemas.openxmlformats.org/officeDocument/2006/relationships/image" Target="../media/image165.png"/><Relationship Id="rId4" Type="http://schemas.openxmlformats.org/officeDocument/2006/relationships/image" Target="../media/image28.jpeg"/><Relationship Id="rId9" Type="http://schemas.openxmlformats.org/officeDocument/2006/relationships/image" Target="../media/image16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28.jpeg"/><Relationship Id="rId7" Type="http://schemas.openxmlformats.org/officeDocument/2006/relationships/image" Target="../media/image170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jpeg"/><Relationship Id="rId11" Type="http://schemas.openxmlformats.org/officeDocument/2006/relationships/image" Target="../media/image174.jpeg"/><Relationship Id="rId5" Type="http://schemas.openxmlformats.org/officeDocument/2006/relationships/image" Target="../media/image168.jpeg"/><Relationship Id="rId10" Type="http://schemas.openxmlformats.org/officeDocument/2006/relationships/image" Target="../media/image173.jpeg"/><Relationship Id="rId4" Type="http://schemas.openxmlformats.org/officeDocument/2006/relationships/image" Target="../media/image167.jpeg"/><Relationship Id="rId9" Type="http://schemas.openxmlformats.org/officeDocument/2006/relationships/image" Target="../media/image17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6.jpeg"/><Relationship Id="rId7" Type="http://schemas.openxmlformats.org/officeDocument/2006/relationships/image" Target="../media/image179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28.jpeg"/><Relationship Id="rId9" Type="http://schemas.openxmlformats.org/officeDocument/2006/relationships/image" Target="../media/image1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7" Type="http://schemas.openxmlformats.org/officeDocument/2006/relationships/image" Target="../media/image185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eg"/><Relationship Id="rId13" Type="http://schemas.openxmlformats.org/officeDocument/2006/relationships/image" Target="../media/image196.jpeg"/><Relationship Id="rId3" Type="http://schemas.openxmlformats.org/officeDocument/2006/relationships/image" Target="../media/image28.jpeg"/><Relationship Id="rId7" Type="http://schemas.openxmlformats.org/officeDocument/2006/relationships/image" Target="../media/image190.jpeg"/><Relationship Id="rId12" Type="http://schemas.openxmlformats.org/officeDocument/2006/relationships/image" Target="../media/image195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jpeg"/><Relationship Id="rId11" Type="http://schemas.openxmlformats.org/officeDocument/2006/relationships/image" Target="../media/image194.jpeg"/><Relationship Id="rId5" Type="http://schemas.openxmlformats.org/officeDocument/2006/relationships/image" Target="../media/image188.jpeg"/><Relationship Id="rId10" Type="http://schemas.openxmlformats.org/officeDocument/2006/relationships/image" Target="../media/image193.jpeg"/><Relationship Id="rId4" Type="http://schemas.openxmlformats.org/officeDocument/2006/relationships/image" Target="../media/image187.jpeg"/><Relationship Id="rId9" Type="http://schemas.openxmlformats.org/officeDocument/2006/relationships/image" Target="../media/image1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jpeg"/><Relationship Id="rId3" Type="http://schemas.openxmlformats.org/officeDocument/2006/relationships/image" Target="../media/image198.jpeg"/><Relationship Id="rId7" Type="http://schemas.openxmlformats.org/officeDocument/2006/relationships/image" Target="../media/image201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205.jpeg"/><Relationship Id="rId5" Type="http://schemas.openxmlformats.org/officeDocument/2006/relationships/image" Target="../media/image200.jpeg"/><Relationship Id="rId10" Type="http://schemas.openxmlformats.org/officeDocument/2006/relationships/image" Target="../media/image204.png"/><Relationship Id="rId4" Type="http://schemas.openxmlformats.org/officeDocument/2006/relationships/image" Target="../media/image199.jpeg"/><Relationship Id="rId9" Type="http://schemas.openxmlformats.org/officeDocument/2006/relationships/image" Target="../media/image20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7" Type="http://schemas.openxmlformats.org/officeDocument/2006/relationships/image" Target="../media/image210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9.jpeg"/><Relationship Id="rId5" Type="http://schemas.openxmlformats.org/officeDocument/2006/relationships/image" Target="../media/image208.jpeg"/><Relationship Id="rId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13" Type="http://schemas.openxmlformats.org/officeDocument/2006/relationships/image" Target="../media/image21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11.png"/><Relationship Id="rId12" Type="http://schemas.openxmlformats.org/officeDocument/2006/relationships/image" Target="../media/image21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215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219.jpeg"/><Relationship Id="rId10" Type="http://schemas.openxmlformats.org/officeDocument/2006/relationships/image" Target="../media/image21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13.jpeg"/><Relationship Id="rId14" Type="http://schemas.openxmlformats.org/officeDocument/2006/relationships/image" Target="../media/image21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rilmark.ru/catalog/20121107/20121107:795-291-249/20121107:795-291-249-dow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6" descr="http://shkolnie.ru/pars_docs/refs/148/147869/147869_html_m6a893523.jpg"/>
          <p:cNvPicPr>
            <a:picLocks noChangeAspect="1" noChangeArrowheads="1"/>
          </p:cNvPicPr>
          <p:nvPr/>
        </p:nvPicPr>
        <p:blipFill>
          <a:blip r:embed="rId3" cstate="print"/>
          <a:srcRect r="35539"/>
          <a:stretch>
            <a:fillRect/>
          </a:stretch>
        </p:blipFill>
        <p:spPr bwMode="auto">
          <a:xfrm>
            <a:off x="2357422" y="5143512"/>
            <a:ext cx="4604704" cy="1428760"/>
          </a:xfrm>
          <a:prstGeom prst="rect">
            <a:avLst/>
          </a:prstGeom>
          <a:noFill/>
        </p:spPr>
      </p:pic>
      <p:pic>
        <p:nvPicPr>
          <p:cNvPr id="33795" name="Picture 3" descr="\\serversql\Общая\Главная папка\Александра Федосеева\Родные просторы\логотипРОДНЫЕ-ПРОСТОРЫ-лого.png"/>
          <p:cNvPicPr>
            <a:picLocks noChangeAspect="1" noChangeArrowheads="1"/>
          </p:cNvPicPr>
          <p:nvPr/>
        </p:nvPicPr>
        <p:blipFill>
          <a:blip r:embed="rId4" cstate="print">
            <a:lum bright="-4000" contrast="31000"/>
          </a:blip>
          <a:srcRect/>
          <a:stretch>
            <a:fillRect/>
          </a:stretch>
        </p:blipFill>
        <p:spPr bwMode="auto">
          <a:xfrm>
            <a:off x="1643042" y="0"/>
            <a:ext cx="5953140" cy="44574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153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85918" y="148216"/>
            <a:ext cx="7143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Работа </a:t>
            </a:r>
            <a:r>
              <a:rPr lang="ru-RU" sz="5400" b="1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 столом</a:t>
            </a:r>
            <a:endParaRPr lang="ru-RU" sz="5400" b="1" cap="none" spc="300" dirty="0">
              <a:ln w="1143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000232" y="1071546"/>
            <a:ext cx="6500858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\\serversql\Общая\Главная папка\Александра Федосеева\Родные просторы\логотипРОДНЫЕ-ПРОСТОРЫ-лого.png"/>
          <p:cNvPicPr>
            <a:picLocks noChangeAspect="1" noChangeArrowheads="1"/>
          </p:cNvPicPr>
          <p:nvPr/>
        </p:nvPicPr>
        <p:blipFill>
          <a:blip r:embed="rId2" cstate="print">
            <a:lum bright="-4000" contrast="31000"/>
          </a:blip>
          <a:srcRect/>
          <a:stretch>
            <a:fillRect/>
          </a:stretch>
        </p:blipFill>
        <p:spPr bwMode="auto">
          <a:xfrm>
            <a:off x="-32" y="-24"/>
            <a:ext cx="1928793" cy="14441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357918" y="6357934"/>
            <a:ext cx="2786082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http://r-pr.net/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Documents and Settings\Admin\Рабочий стол\Родные просторы (2)\Файлы\просторы 0216\IMG_4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571612"/>
            <a:ext cx="6858048" cy="4572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478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71802" y="214290"/>
            <a:ext cx="607219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Экскурсионная программа для участников</a:t>
            </a:r>
            <a:endParaRPr lang="ru-RU" sz="4000" b="1" cap="none" spc="300" dirty="0">
              <a:ln w="1143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5" name="Picture 3" descr="\\serversql\Общая\Главная папка\Александра Федосеева\Родные просторы\логотипРОДНЫЕ-ПРОСТОРЫ-лого.png"/>
          <p:cNvPicPr>
            <a:picLocks noChangeAspect="1" noChangeArrowheads="1"/>
          </p:cNvPicPr>
          <p:nvPr/>
        </p:nvPicPr>
        <p:blipFill>
          <a:blip r:embed="rId2" cstate="print">
            <a:lum bright="-4000" contrast="31000"/>
          </a:blip>
          <a:srcRect/>
          <a:stretch>
            <a:fillRect/>
          </a:stretch>
        </p:blipFill>
        <p:spPr bwMode="auto">
          <a:xfrm>
            <a:off x="-33" y="0"/>
            <a:ext cx="3434717" cy="2571744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571736" y="2285992"/>
            <a:ext cx="6429388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C:\Documents and Settings\Admin\Рабочий стол\Родные просторы\Изображение 019.jpg"/>
          <p:cNvPicPr>
            <a:picLocks noChangeAspect="1" noChangeArrowheads="1"/>
          </p:cNvPicPr>
          <p:nvPr/>
        </p:nvPicPr>
        <p:blipFill>
          <a:blip r:embed="rId3" cstate="print">
            <a:lum bright="3000" contrast="11000"/>
          </a:blip>
          <a:srcRect/>
          <a:stretch>
            <a:fillRect/>
          </a:stretch>
        </p:blipFill>
        <p:spPr bwMode="auto">
          <a:xfrm>
            <a:off x="4382036" y="2643206"/>
            <a:ext cx="4761964" cy="3571876"/>
          </a:xfrm>
          <a:prstGeom prst="rect">
            <a:avLst/>
          </a:prstGeom>
          <a:noFill/>
        </p:spPr>
      </p:pic>
      <p:pic>
        <p:nvPicPr>
          <p:cNvPr id="66562" name="Picture 2" descr="C:\Documents and Settings\Admin\Рабочий стол\Родные просторы\Изображение 001.jpg"/>
          <p:cNvPicPr>
            <a:picLocks noChangeAspect="1" noChangeArrowheads="1"/>
          </p:cNvPicPr>
          <p:nvPr/>
        </p:nvPicPr>
        <p:blipFill>
          <a:blip r:embed="rId4" cstate="print">
            <a:lum bright="3000" contrast="6000"/>
          </a:blip>
          <a:srcRect r="4754"/>
          <a:stretch>
            <a:fillRect/>
          </a:stretch>
        </p:blipFill>
        <p:spPr bwMode="auto">
          <a:xfrm>
            <a:off x="0" y="2643205"/>
            <a:ext cx="4535533" cy="3571877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571604" y="6286544"/>
            <a:ext cx="1214446" cy="6429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Тверь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14942" y="6263366"/>
            <a:ext cx="3071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 smtClean="0"/>
              <a:t>Великий Новгород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1093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ttp://stranik.artphoto.pro/photo.ashx?photoid=1018881&amp;type=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5926"/>
            <a:ext cx="9144000" cy="5072074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28860" y="243796"/>
            <a:ext cx="63579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Пакет участника</a:t>
            </a:r>
            <a:endParaRPr lang="ru-RU" sz="5400" b="1" cap="none" spc="300" dirty="0">
              <a:ln w="1143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5" name="Picture 3" descr="\\serversql\Общая\Главная папка\Александра Федосеева\Родные просторы\логотипРОДНЫЕ-ПРОСТОРЫ-лого.png"/>
          <p:cNvPicPr>
            <a:picLocks noChangeAspect="1" noChangeArrowheads="1"/>
          </p:cNvPicPr>
          <p:nvPr/>
        </p:nvPicPr>
        <p:blipFill>
          <a:blip r:embed="rId3" cstate="print">
            <a:lum bright="-4000" contrast="31000"/>
          </a:blip>
          <a:srcRect/>
          <a:stretch>
            <a:fillRect/>
          </a:stretch>
        </p:blipFill>
        <p:spPr bwMode="auto">
          <a:xfrm>
            <a:off x="-31" y="-25"/>
            <a:ext cx="2289834" cy="1714513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214546" y="1428736"/>
            <a:ext cx="678661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00034" y="2071678"/>
            <a:ext cx="8215370" cy="785818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400" b="1" dirty="0" smtClean="0">
                <a:solidFill>
                  <a:schemeClr val="tx1"/>
                </a:solidFill>
                <a:latin typeface="+mn-lt"/>
              </a:rPr>
              <a:t>Семинар  о Вашей компании и представляемом туристическом направлении (20  минут)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00034" y="3000372"/>
            <a:ext cx="8215370" cy="785818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400" b="1" dirty="0" smtClean="0">
                <a:solidFill>
                  <a:schemeClr val="tx1"/>
                </a:solidFill>
              </a:rPr>
              <a:t>Предоставление возможности распространения материалов всем посетителям</a:t>
            </a:r>
            <a:endParaRPr lang="ru-RU" sz="2400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00034" y="3929066"/>
            <a:ext cx="8215370" cy="71438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400" b="1" dirty="0" smtClean="0">
                <a:solidFill>
                  <a:schemeClr val="tx1"/>
                </a:solidFill>
              </a:rPr>
              <a:t>Питание — завтрак и обед в каждом городе проведения </a:t>
            </a:r>
            <a:r>
              <a:rPr lang="ru-RU" sz="2400" b="1" dirty="0" err="1" smtClean="0">
                <a:solidFill>
                  <a:schemeClr val="tx1"/>
                </a:solidFill>
              </a:rPr>
              <a:t>воркшоп</a:t>
            </a:r>
            <a:endParaRPr lang="ru-RU" sz="2400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500034" y="5715016"/>
            <a:ext cx="8215370" cy="785818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400" b="1" dirty="0" smtClean="0">
                <a:solidFill>
                  <a:schemeClr val="tx1"/>
                </a:solidFill>
              </a:rPr>
              <a:t>1 место в двухместном номере, проживание в отеле 2*</a:t>
            </a:r>
            <a:endParaRPr lang="ru-RU" sz="2400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500034" y="4786322"/>
            <a:ext cx="8215370" cy="785818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400" b="1" dirty="0" err="1" smtClean="0">
                <a:solidFill>
                  <a:schemeClr val="tx1"/>
                </a:solidFill>
              </a:rPr>
              <a:t>Трансферы</a:t>
            </a:r>
            <a:r>
              <a:rPr lang="ru-RU" sz="2400" b="1" dirty="0" smtClean="0">
                <a:solidFill>
                  <a:schemeClr val="tx1"/>
                </a:solidFill>
              </a:rPr>
              <a:t> на комфортабельном микроавтобусе «IVECO» (20 мест) между городами</a:t>
            </a:r>
            <a:endParaRPr lang="ru-RU" sz="2400" b="1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454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57422" y="214290"/>
            <a:ext cx="635798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Участвовать у нас </a:t>
            </a:r>
          </a:p>
          <a:p>
            <a:pPr algn="ctr"/>
            <a:r>
              <a:rPr lang="ru-RU" sz="4400" b="1" cap="none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ВЫГОДНО!</a:t>
            </a:r>
            <a:endParaRPr lang="ru-RU" sz="4400" b="1" cap="none" spc="300" dirty="0">
              <a:ln w="1143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5" name="Picture 3" descr="\\serversql\Общая\Главная папка\Александра Федосеева\Родные просторы\логотипРОДНЫЕ-ПРОСТОРЫ-лого.png"/>
          <p:cNvPicPr>
            <a:picLocks noChangeAspect="1" noChangeArrowheads="1"/>
          </p:cNvPicPr>
          <p:nvPr/>
        </p:nvPicPr>
        <p:blipFill>
          <a:blip r:embed="rId2" cstate="print">
            <a:lum bright="-4000" contrast="31000"/>
          </a:blip>
          <a:srcRect/>
          <a:stretch>
            <a:fillRect/>
          </a:stretch>
        </p:blipFill>
        <p:spPr bwMode="auto">
          <a:xfrm>
            <a:off x="-32" y="-25"/>
            <a:ext cx="2576063" cy="1928827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928794" y="1714488"/>
            <a:ext cx="707233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investments.academic.ru/pictures/investments/img1981937_napravleniya_razvitiya_gossekto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3116"/>
            <a:ext cx="9144000" cy="4714884"/>
          </a:xfrm>
          <a:prstGeom prst="rect">
            <a:avLst/>
          </a:prstGeom>
          <a:noFill/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71472" y="4286256"/>
            <a:ext cx="8072494" cy="928694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400" b="1" kern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Стоимость пакета участника всего </a:t>
            </a:r>
            <a:r>
              <a:rPr lang="ru-RU" altLang="ru-RU" sz="2400" b="1" kern="0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7500 рублей</a:t>
            </a:r>
            <a:r>
              <a:rPr lang="ru-RU" altLang="ru-RU" sz="2400" b="1" kern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ru-RU" altLang="ru-RU" sz="2400" b="1" kern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за город </a:t>
            </a:r>
            <a:endParaRPr lang="ru-RU" altLang="ru-RU" sz="2400" b="1" kern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71472" y="5572140"/>
            <a:ext cx="8072494" cy="928694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800" b="1" kern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При бронировании 30 и более городов </a:t>
            </a:r>
          </a:p>
          <a:p>
            <a:pPr eaLnBrk="1" hangingPunct="1">
              <a:defRPr/>
            </a:pPr>
            <a:r>
              <a:rPr lang="ru-RU" altLang="ru-RU" sz="2800" b="1" kern="0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скидка 10%</a:t>
            </a:r>
            <a:endParaRPr lang="ru-RU" altLang="ru-RU" sz="2800" b="1" kern="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71472" y="2571744"/>
            <a:ext cx="8001056" cy="1428760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+mn-lt"/>
              </a:rPr>
              <a:t>Стоимость участия в одном городе </a:t>
            </a: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в 5 раз ниже</a:t>
            </a:r>
            <a:r>
              <a:rPr lang="ru-RU" sz="2800" b="1" dirty="0" smtClean="0">
                <a:solidFill>
                  <a:schemeClr val="tx1"/>
                </a:solidFill>
                <a:latin typeface="+mn-lt"/>
              </a:rPr>
              <a:t>, чем стоимость участия в коммерческих </a:t>
            </a:r>
            <a:r>
              <a:rPr lang="ru-RU" sz="2800" b="1" dirty="0" err="1" smtClean="0">
                <a:solidFill>
                  <a:schemeClr val="tx1"/>
                </a:solidFill>
                <a:latin typeface="+mn-lt"/>
              </a:rPr>
              <a:t>workshop</a:t>
            </a:r>
            <a:endParaRPr lang="ru-RU" altLang="ru-RU" sz="2800" b="1" kern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00166" y="230667"/>
            <a:ext cx="750095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Присоединяйтесь к нам!</a:t>
            </a:r>
            <a:endParaRPr lang="ru-RU" sz="4000" b="1" cap="none" spc="300" dirty="0">
              <a:ln w="1143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90" y="5500702"/>
            <a:ext cx="8429652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Открывайте «родные просторы» </a:t>
            </a:r>
            <a:r>
              <a:rPr lang="ru-RU" sz="3600" b="1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нашей </a:t>
            </a:r>
            <a:r>
              <a:rPr lang="ru-RU" sz="3600" b="1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Родины!</a:t>
            </a:r>
            <a:endParaRPr lang="ru-RU" sz="3600" b="1" cap="none" spc="300" dirty="0">
              <a:ln w="1143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1" name="Picture 3" descr="\\serversql\Общая\Главная папка\Александра Федосеева\Родные просторы\логотипРОДНЫЕ-ПРОСТОРЫ-лого.png"/>
          <p:cNvPicPr>
            <a:picLocks noChangeAspect="1" noChangeArrowheads="1"/>
          </p:cNvPicPr>
          <p:nvPr/>
        </p:nvPicPr>
        <p:blipFill>
          <a:blip r:embed="rId2" cstate="print">
            <a:lum bright="-4000" contrast="31000"/>
          </a:blip>
          <a:srcRect/>
          <a:stretch>
            <a:fillRect/>
          </a:stretch>
        </p:blipFill>
        <p:spPr bwMode="auto">
          <a:xfrm>
            <a:off x="-31" y="71414"/>
            <a:ext cx="1717375" cy="1285884"/>
          </a:xfrm>
          <a:prstGeom prst="rect">
            <a:avLst/>
          </a:prstGeom>
          <a:noFill/>
        </p:spPr>
      </p:pic>
      <p:pic>
        <p:nvPicPr>
          <p:cNvPr id="2" name="Picture 2" descr="http://got.vg/files/guest/210515_347421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142984"/>
            <a:ext cx="5429288" cy="4101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405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3" name="Picture 5" descr="St.-Petersburg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308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7" descr="Необычный ракурс Петербурга"/>
          <p:cNvPicPr>
            <a:picLocks noChangeAspect="1" noChangeArrowheads="1"/>
          </p:cNvPicPr>
          <p:nvPr/>
        </p:nvPicPr>
        <p:blipFill>
          <a:blip r:embed="rId3"/>
          <a:srcRect t="2159" b="5937"/>
          <a:stretch>
            <a:fillRect/>
          </a:stretch>
        </p:blipFill>
        <p:spPr bwMode="auto">
          <a:xfrm>
            <a:off x="7308850" y="17463"/>
            <a:ext cx="1835150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9" descr="туроператор белый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65B3"/>
              </a:clrFrom>
              <a:clrTo>
                <a:srgbClr val="0065B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4213225" cy="923925"/>
          </a:xfrm>
          <a:prstGeom prst="rect">
            <a:avLst/>
          </a:prstGeom>
          <a:solidFill>
            <a:srgbClr val="333300">
              <a:alpha val="74901"/>
            </a:srgbClr>
          </a:solidFill>
          <a:ln w="9525">
            <a:solidFill>
              <a:srgbClr val="BFB7FB">
                <a:alpha val="83920"/>
              </a:srgbClr>
            </a:solidFill>
            <a:miter lim="800000"/>
            <a:headEnd/>
            <a:tailEnd/>
          </a:ln>
        </p:spPr>
      </p:pic>
      <p:sp>
        <p:nvSpPr>
          <p:cNvPr id="15366" name="Text Box 35"/>
          <p:cNvSpPr txBox="1">
            <a:spLocks noChangeArrowheads="1"/>
          </p:cNvSpPr>
          <p:nvPr/>
        </p:nvSpPr>
        <p:spPr bwMode="auto">
          <a:xfrm>
            <a:off x="250825" y="5445125"/>
            <a:ext cx="6840538" cy="1200150"/>
          </a:xfrm>
          <a:prstGeom prst="rect">
            <a:avLst/>
          </a:prstGeom>
          <a:solidFill>
            <a:srgbClr val="FFCC66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i="1"/>
              <a:t>Увлекательные туры для любознательных людей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ttp://www.gorodokk.ru/fotosmall.php?foto=city/Sankt-peterburg_76.jpg&amp;w=orig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8" y="22225"/>
            <a:ext cx="9117012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Прямоугольник 30"/>
          <p:cNvSpPr>
            <a:spLocks noChangeArrowheads="1"/>
          </p:cNvSpPr>
          <p:nvPr/>
        </p:nvSpPr>
        <p:spPr bwMode="auto">
          <a:xfrm>
            <a:off x="142875" y="692150"/>
            <a:ext cx="8821738" cy="5905500"/>
          </a:xfrm>
          <a:prstGeom prst="rect">
            <a:avLst/>
          </a:prstGeom>
          <a:solidFill>
            <a:schemeClr val="accent1">
              <a:alpha val="47842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800"/>
          </a:p>
        </p:txBody>
      </p:sp>
      <p:sp>
        <p:nvSpPr>
          <p:cNvPr id="3077" name="TextBox 3"/>
          <p:cNvSpPr txBox="1">
            <a:spLocks noChangeArrowheads="1"/>
          </p:cNvSpPr>
          <p:nvPr/>
        </p:nvSpPr>
        <p:spPr bwMode="auto">
          <a:xfrm>
            <a:off x="3203848" y="0"/>
            <a:ext cx="41846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rebuchet MS" pitchFamily="34" charset="0"/>
              </a:rPr>
              <a:t>Сборные туры </a:t>
            </a:r>
          </a:p>
        </p:txBody>
      </p:sp>
      <p:pic>
        <p:nvPicPr>
          <p:cNvPr id="16" name="Picture 9" descr="туроператор белый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65B3"/>
              </a:clrFrom>
              <a:clrTo>
                <a:srgbClr val="0065B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024188" cy="692150"/>
          </a:xfrm>
          <a:prstGeom prst="rect">
            <a:avLst/>
          </a:prstGeom>
          <a:solidFill>
            <a:schemeClr val="bg2">
              <a:lumMod val="75000"/>
              <a:alpha val="31000"/>
            </a:schemeClr>
          </a:solidFill>
          <a:ln>
            <a:noFill/>
          </a:ln>
          <a:extLst/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79388" y="6143625"/>
            <a:ext cx="4749800" cy="523875"/>
          </a:xfrm>
          <a:prstGeom prst="rect">
            <a:avLst/>
          </a:prstGeom>
          <a:solidFill>
            <a:srgbClr val="FFE6D3">
              <a:alpha val="600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www.petrospb.ru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083" name="Text Box 24"/>
          <p:cNvSpPr txBox="1">
            <a:spLocks noChangeArrowheads="1"/>
          </p:cNvSpPr>
          <p:nvPr/>
        </p:nvSpPr>
        <p:spPr bwMode="auto">
          <a:xfrm>
            <a:off x="428596" y="764704"/>
            <a:ext cx="8391876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800" dirty="0">
                <a:solidFill>
                  <a:srgbClr val="090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ПЕТЕРБУРГОМ НА «ТЫ» - заезд с любого дня недели от 2 до 7 дней</a:t>
            </a:r>
          </a:p>
        </p:txBody>
      </p:sp>
      <p:pic>
        <p:nvPicPr>
          <p:cNvPr id="16393" name="Picture 49" descr="Albina: 9 &amp;mcy;&amp;acy;&amp;yacy; - &amp;Kcy;&amp;acy;&amp;lcy;&amp;iecy;&amp;ncy;&amp;dcy;&amp;acy;&amp;rcy;&amp;softcy; &amp;Icy;&amp;scy;&amp;tcy;&amp;ocy;&amp;rcy;&amp;icy;&amp;icy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0" y="3429000"/>
            <a:ext cx="1724025" cy="1295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394" name="Объект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13" y="1643063"/>
            <a:ext cx="1800225" cy="12001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395" name="Picture 3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4625" y="4857750"/>
            <a:ext cx="1779588" cy="10001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396" name="Picture 36" descr="http://img1.liveinternet.ru/images/attach/c/7/95/145/95145247_large_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4929188"/>
            <a:ext cx="1841500" cy="12239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397" name="Picture 38" descr="http://www.turizm.ru/country_gallery/168/592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28813" y="1357313"/>
            <a:ext cx="2381250" cy="17859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398" name="Picture 3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188" y="1285875"/>
            <a:ext cx="1404937" cy="2108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399" name="Picture 43" descr="http://www.escursionirussia.com/1/images/670_0_4111316_52486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72250" y="4857750"/>
            <a:ext cx="2286000" cy="15224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400" name="TextBox 15"/>
          <p:cNvSpPr txBox="1">
            <a:spLocks noChangeArrowheads="1"/>
          </p:cNvSpPr>
          <p:nvPr/>
        </p:nvSpPr>
        <p:spPr bwMode="auto">
          <a:xfrm>
            <a:off x="7000875" y="2786063"/>
            <a:ext cx="1884363" cy="830262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CC0000"/>
                </a:solidFill>
                <a:latin typeface="Trebuchet MS" pitchFamily="34" charset="0"/>
              </a:rPr>
              <a:t>Загородная экскурсия в Петергоф «Дорога императоров и президентов»</a:t>
            </a:r>
          </a:p>
        </p:txBody>
      </p:sp>
      <p:sp>
        <p:nvSpPr>
          <p:cNvPr id="16401" name="TextBox 15"/>
          <p:cNvSpPr txBox="1">
            <a:spLocks noChangeArrowheads="1"/>
          </p:cNvSpPr>
          <p:nvPr/>
        </p:nvSpPr>
        <p:spPr bwMode="auto">
          <a:xfrm>
            <a:off x="2428875" y="1214438"/>
            <a:ext cx="2124075" cy="52387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rebuchet MS" pitchFamily="34" charset="0"/>
              </a:rPr>
              <a:t>От 5000 руб / чел за 2 дневный тур</a:t>
            </a:r>
          </a:p>
        </p:txBody>
      </p:sp>
      <p:sp>
        <p:nvSpPr>
          <p:cNvPr id="16402" name="TextBox 15"/>
          <p:cNvSpPr txBox="1">
            <a:spLocks noChangeArrowheads="1"/>
          </p:cNvSpPr>
          <p:nvPr/>
        </p:nvSpPr>
        <p:spPr bwMode="auto">
          <a:xfrm>
            <a:off x="642938" y="3071813"/>
            <a:ext cx="2214562" cy="461962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Пешеходная экскурсия </a:t>
            </a:r>
            <a:br>
              <a:rPr lang="ru-RU" sz="1200">
                <a:solidFill>
                  <a:srgbClr val="0909FF"/>
                </a:solidFill>
                <a:latin typeface="Trebuchet MS" pitchFamily="34" charset="0"/>
              </a:rPr>
            </a:br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«Дворцы Петербурга»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643438" y="1142984"/>
            <a:ext cx="3951916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8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14% при бронировании ОНЛАЙН</a:t>
            </a:r>
          </a:p>
        </p:txBody>
      </p:sp>
      <p:sp>
        <p:nvSpPr>
          <p:cNvPr id="16404" name="TextBox 15"/>
          <p:cNvSpPr txBox="1">
            <a:spLocks noChangeArrowheads="1"/>
          </p:cNvSpPr>
          <p:nvPr/>
        </p:nvSpPr>
        <p:spPr bwMode="auto">
          <a:xfrm>
            <a:off x="6572250" y="4572000"/>
            <a:ext cx="2306638" cy="523875"/>
          </a:xfrm>
          <a:prstGeom prst="rect">
            <a:avLst/>
          </a:prstGeom>
          <a:solidFill>
            <a:schemeClr val="accent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Автобусная экскурсия в Кронштадт</a:t>
            </a:r>
            <a:endParaRPr lang="ru-RU" sz="1400">
              <a:solidFill>
                <a:srgbClr val="CC0000"/>
              </a:solidFill>
              <a:latin typeface="Trebuchet MS" pitchFamily="34" charset="0"/>
            </a:endParaRPr>
          </a:p>
        </p:txBody>
      </p:sp>
      <p:sp>
        <p:nvSpPr>
          <p:cNvPr id="16405" name="TextBox 15"/>
          <p:cNvSpPr txBox="1">
            <a:spLocks noChangeArrowheads="1"/>
          </p:cNvSpPr>
          <p:nvPr/>
        </p:nvSpPr>
        <p:spPr bwMode="auto">
          <a:xfrm>
            <a:off x="4786313" y="6072188"/>
            <a:ext cx="1657350" cy="461962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CC0000"/>
                </a:solidFill>
                <a:latin typeface="Trebuchet MS" pitchFamily="34" charset="0"/>
              </a:rPr>
              <a:t>Алые паруса </a:t>
            </a:r>
            <a:br>
              <a:rPr lang="ru-RU" sz="1200">
                <a:solidFill>
                  <a:srgbClr val="CC0000"/>
                </a:solidFill>
                <a:latin typeface="Trebuchet MS" pitchFamily="34" charset="0"/>
              </a:rPr>
            </a:br>
            <a:r>
              <a:rPr lang="ru-RU" sz="1200">
                <a:solidFill>
                  <a:srgbClr val="CC0000"/>
                </a:solidFill>
                <a:latin typeface="Trebuchet MS" pitchFamily="34" charset="0"/>
              </a:rPr>
              <a:t>в Петербурге</a:t>
            </a:r>
          </a:p>
        </p:txBody>
      </p:sp>
      <p:pic>
        <p:nvPicPr>
          <p:cNvPr id="16406" name="Picture 3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71813" y="3357563"/>
            <a:ext cx="1524000" cy="1143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407" name="Picture 41" descr="http://img0.liveinternet.ru/images/attach/c/9/108/483/108483016_76136fb604fc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714875" y="3357563"/>
            <a:ext cx="2108200" cy="11096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408" name="TextBox 15"/>
          <p:cNvSpPr txBox="1">
            <a:spLocks noChangeArrowheads="1"/>
          </p:cNvSpPr>
          <p:nvPr/>
        </p:nvSpPr>
        <p:spPr bwMode="auto">
          <a:xfrm>
            <a:off x="3286125" y="4286250"/>
            <a:ext cx="3195638" cy="461963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Автобусная экскурсия «Храмы и соборы Петербурга»</a:t>
            </a:r>
          </a:p>
        </p:txBody>
      </p:sp>
      <p:pic>
        <p:nvPicPr>
          <p:cNvPr id="16409" name="Picture 41" descr="http://img0.liveinternet.ru/images/attach/c/9/108/483/108483016_76136fb604fc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429125" y="1857375"/>
            <a:ext cx="2000250" cy="13335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410" name="TextBox 15"/>
          <p:cNvSpPr txBox="1">
            <a:spLocks noChangeArrowheads="1"/>
          </p:cNvSpPr>
          <p:nvPr/>
        </p:nvSpPr>
        <p:spPr bwMode="auto">
          <a:xfrm>
            <a:off x="5143500" y="1500188"/>
            <a:ext cx="2376488" cy="738187"/>
          </a:xfrm>
          <a:prstGeom prst="rect">
            <a:avLst/>
          </a:prstGeom>
          <a:solidFill>
            <a:schemeClr val="accent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CC0000"/>
                </a:solidFill>
                <a:latin typeface="Trebuchet MS" pitchFamily="34" charset="0"/>
              </a:rPr>
              <a:t>Торжественное открытие фонтанов </a:t>
            </a:r>
          </a:p>
          <a:p>
            <a:pPr algn="ctr"/>
            <a:r>
              <a:rPr lang="ru-RU" sz="1400">
                <a:solidFill>
                  <a:srgbClr val="CC0000"/>
                </a:solidFill>
                <a:latin typeface="Trebuchet MS" pitchFamily="34" charset="0"/>
              </a:rPr>
              <a:t>в Петергофе</a:t>
            </a:r>
          </a:p>
        </p:txBody>
      </p:sp>
      <p:pic>
        <p:nvPicPr>
          <p:cNvPr id="16411" name="Picture 3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28625" y="3786188"/>
            <a:ext cx="1857375" cy="13938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412" name="TextBox 15"/>
          <p:cNvSpPr txBox="1">
            <a:spLocks noChangeArrowheads="1"/>
          </p:cNvSpPr>
          <p:nvPr/>
        </p:nvSpPr>
        <p:spPr bwMode="auto">
          <a:xfrm>
            <a:off x="285750" y="3643313"/>
            <a:ext cx="2673350" cy="27622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Экскурсия  в «Царское Село»</a:t>
            </a:r>
          </a:p>
        </p:txBody>
      </p:sp>
      <p:pic>
        <p:nvPicPr>
          <p:cNvPr id="16413" name="Picture 34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14375" y="5143500"/>
            <a:ext cx="1357313" cy="10175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414" name="TextBox 15"/>
          <p:cNvSpPr txBox="1">
            <a:spLocks noChangeArrowheads="1"/>
          </p:cNvSpPr>
          <p:nvPr/>
        </p:nvSpPr>
        <p:spPr bwMode="auto">
          <a:xfrm>
            <a:off x="285750" y="5929313"/>
            <a:ext cx="2214563" cy="307975"/>
          </a:xfrm>
          <a:prstGeom prst="rect">
            <a:avLst/>
          </a:prstGeom>
          <a:solidFill>
            <a:schemeClr val="accent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CC0000"/>
                </a:solidFill>
                <a:latin typeface="Trebuchet MS" pitchFamily="34" charset="0"/>
              </a:rPr>
              <a:t>«Янтарная комната»</a:t>
            </a:r>
          </a:p>
        </p:txBody>
      </p:sp>
      <p:sp>
        <p:nvSpPr>
          <p:cNvPr id="16415" name="TextBox 15"/>
          <p:cNvSpPr txBox="1">
            <a:spLocks noChangeArrowheads="1"/>
          </p:cNvSpPr>
          <p:nvPr/>
        </p:nvSpPr>
        <p:spPr bwMode="auto">
          <a:xfrm>
            <a:off x="2786063" y="5786438"/>
            <a:ext cx="1643062" cy="523875"/>
          </a:xfrm>
          <a:prstGeom prst="rect">
            <a:avLst/>
          </a:prstGeom>
          <a:solidFill>
            <a:schemeClr val="accent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CC0000"/>
                </a:solidFill>
                <a:latin typeface="Trebuchet MS" pitchFamily="34" charset="0"/>
              </a:rPr>
              <a:t>«Прогулка по Неве»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://www.gorodokk.ru/fotosmall.php?foto=city/Sankt-peterburg_76.jpg&amp;w=original"/>
          <p:cNvPicPr>
            <a:picLocks noChangeAspect="1" noChangeArrowheads="1"/>
          </p:cNvPicPr>
          <p:nvPr/>
        </p:nvPicPr>
        <p:blipFill>
          <a:blip r:embed="rId2"/>
          <a:srcRect b="7874"/>
          <a:stretch>
            <a:fillRect/>
          </a:stretch>
        </p:blipFill>
        <p:spPr bwMode="auto">
          <a:xfrm>
            <a:off x="26988" y="0"/>
            <a:ext cx="9117012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Прямоугольник 30"/>
          <p:cNvSpPr>
            <a:spLocks noChangeArrowheads="1"/>
          </p:cNvSpPr>
          <p:nvPr/>
        </p:nvSpPr>
        <p:spPr bwMode="auto">
          <a:xfrm>
            <a:off x="4787900" y="692150"/>
            <a:ext cx="4176713" cy="5905500"/>
          </a:xfrm>
          <a:prstGeom prst="rect">
            <a:avLst/>
          </a:prstGeom>
          <a:solidFill>
            <a:schemeClr val="accent1">
              <a:alpha val="47842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800"/>
          </a:p>
        </p:txBody>
      </p:sp>
      <p:sp>
        <p:nvSpPr>
          <p:cNvPr id="17411" name="Прямоугольник 29"/>
          <p:cNvSpPr>
            <a:spLocks noChangeArrowheads="1"/>
          </p:cNvSpPr>
          <p:nvPr/>
        </p:nvSpPr>
        <p:spPr bwMode="auto">
          <a:xfrm>
            <a:off x="179388" y="692150"/>
            <a:ext cx="4392612" cy="5257800"/>
          </a:xfrm>
          <a:prstGeom prst="rect">
            <a:avLst/>
          </a:prstGeom>
          <a:solidFill>
            <a:schemeClr val="accent1">
              <a:alpha val="47842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800"/>
          </a:p>
        </p:txBody>
      </p:sp>
      <p:sp>
        <p:nvSpPr>
          <p:cNvPr id="3077" name="TextBox 3"/>
          <p:cNvSpPr txBox="1">
            <a:spLocks noChangeArrowheads="1"/>
          </p:cNvSpPr>
          <p:nvPr/>
        </p:nvSpPr>
        <p:spPr bwMode="auto">
          <a:xfrm>
            <a:off x="3203848" y="0"/>
            <a:ext cx="41846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rebuchet MS" pitchFamily="34" charset="0"/>
              </a:rPr>
              <a:t>Сборные туры </a:t>
            </a:r>
          </a:p>
        </p:txBody>
      </p:sp>
      <p:pic>
        <p:nvPicPr>
          <p:cNvPr id="16" name="Picture 9" descr="туроператор белый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65B3"/>
              </a:clrFrom>
              <a:clrTo>
                <a:srgbClr val="0065B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024188" cy="692150"/>
          </a:xfrm>
          <a:prstGeom prst="rect">
            <a:avLst/>
          </a:prstGeom>
          <a:solidFill>
            <a:schemeClr val="bg2">
              <a:lumMod val="75000"/>
              <a:alpha val="31000"/>
            </a:schemeClr>
          </a:solidFill>
          <a:ln>
            <a:noFill/>
          </a:ln>
          <a:extLst/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79388" y="6034088"/>
            <a:ext cx="5246687" cy="823912"/>
          </a:xfrm>
          <a:prstGeom prst="rect">
            <a:avLst/>
          </a:prstGeom>
          <a:solidFill>
            <a:srgbClr val="FFE6D3">
              <a:alpha val="600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www.petrospb.ru</a:t>
            </a:r>
            <a:endParaRPr lang="ru-RU" sz="4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082" name="Text Box 23"/>
          <p:cNvSpPr txBox="1">
            <a:spLocks noChangeArrowheads="1"/>
          </p:cNvSpPr>
          <p:nvPr/>
        </p:nvSpPr>
        <p:spPr bwMode="auto">
          <a:xfrm>
            <a:off x="395536" y="836712"/>
            <a:ext cx="3816350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90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Листая прошлого страницы</a:t>
            </a:r>
          </a:p>
        </p:txBody>
      </p:sp>
      <p:sp>
        <p:nvSpPr>
          <p:cNvPr id="3083" name="Text Box 24"/>
          <p:cNvSpPr txBox="1">
            <a:spLocks noChangeArrowheads="1"/>
          </p:cNvSpPr>
          <p:nvPr/>
        </p:nvSpPr>
        <p:spPr bwMode="auto">
          <a:xfrm>
            <a:off x="4967536" y="764704"/>
            <a:ext cx="3852936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090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Невское притяжение</a:t>
            </a:r>
          </a:p>
        </p:txBody>
      </p:sp>
      <p:pic>
        <p:nvPicPr>
          <p:cNvPr id="17421" name="Picture 49" descr="Albina: 9 &amp;mcy;&amp;acy;&amp;yacy; - &amp;Kcy;&amp;acy;&amp;lcy;&amp;iecy;&amp;ncy;&amp;dcy;&amp;acy;&amp;rcy;&amp;softcy; &amp;Icy;&amp;scy;&amp;tcy;&amp;ocy;&amp;rcy;&amp;icy;&amp;icy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9925" y="3502025"/>
            <a:ext cx="1800225" cy="1295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422" name="TextBox 15"/>
          <p:cNvSpPr txBox="1">
            <a:spLocks noChangeArrowheads="1"/>
          </p:cNvSpPr>
          <p:nvPr/>
        </p:nvSpPr>
        <p:spPr bwMode="auto">
          <a:xfrm>
            <a:off x="4932363" y="3789363"/>
            <a:ext cx="2339975" cy="522287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CC0000"/>
                </a:solidFill>
                <a:latin typeface="Trebuchet MS" pitchFamily="34" charset="0"/>
              </a:rPr>
              <a:t>День победы в Петербурге</a:t>
            </a:r>
          </a:p>
        </p:txBody>
      </p:sp>
      <p:pic>
        <p:nvPicPr>
          <p:cNvPr id="17423" name="Picture 52" descr="TNT Root Box (Torrents) - &amp;Tcy;&amp;ocy;&amp;rcy;&amp;rcy;&amp;iecy;&amp;ncy;&amp;tcy;&amp;ycy;, &amp;Fcy;&amp;icy;&amp;lcy;&amp;softcy;&amp;mcy;&amp;ycy;, &amp;Scy;&amp;iecy;&amp;rcy;&amp;icy;&amp;acy;&amp;lcy;&amp;ycy;, &amp;Kcy;&amp;icy;&amp;ncy;&amp;ocy;, &amp;Mcy;&amp;ucy;&amp;zcy;&amp;ycy;&amp;kcy;&amp;acy;, &amp;Kcy;&amp;lcy;&amp;icy;&amp;pcy;&amp;ycy;, &amp;Icy;&amp;gcy;&amp;rcy;&amp;y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92950" y="5302250"/>
            <a:ext cx="1727200" cy="11509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424" name="TextBox 15"/>
          <p:cNvSpPr txBox="1">
            <a:spLocks noChangeArrowheads="1"/>
          </p:cNvSpPr>
          <p:nvPr/>
        </p:nvSpPr>
        <p:spPr bwMode="auto">
          <a:xfrm>
            <a:off x="5651500" y="5732463"/>
            <a:ext cx="1657350" cy="461962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CC0000"/>
                </a:solidFill>
                <a:latin typeface="Trebuchet MS" pitchFamily="34" charset="0"/>
              </a:rPr>
              <a:t>Алые паруса </a:t>
            </a:r>
            <a:br>
              <a:rPr lang="ru-RU" sz="1200">
                <a:solidFill>
                  <a:srgbClr val="CC0000"/>
                </a:solidFill>
                <a:latin typeface="Trebuchet MS" pitchFamily="34" charset="0"/>
              </a:rPr>
            </a:br>
            <a:r>
              <a:rPr lang="ru-RU" sz="1200">
                <a:solidFill>
                  <a:srgbClr val="CC0000"/>
                </a:solidFill>
                <a:latin typeface="Trebuchet MS" pitchFamily="34" charset="0"/>
              </a:rPr>
              <a:t>в Петербурге</a:t>
            </a:r>
          </a:p>
        </p:txBody>
      </p:sp>
      <p:pic>
        <p:nvPicPr>
          <p:cNvPr id="17425" name="Объект 8"/>
          <p:cNvPicPr>
            <a:picLocks noChangeAspect="1"/>
          </p:cNvPicPr>
          <p:nvPr/>
        </p:nvPicPr>
        <p:blipFill>
          <a:blip r:embed="rId6"/>
          <a:srcRect l="2721" t="4683" r="5621" b="7832"/>
          <a:stretch>
            <a:fillRect/>
          </a:stretch>
        </p:blipFill>
        <p:spPr bwMode="auto">
          <a:xfrm>
            <a:off x="7019925" y="1557338"/>
            <a:ext cx="1800225" cy="14557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426" name="TextBox 15"/>
          <p:cNvSpPr txBox="1">
            <a:spLocks noChangeArrowheads="1"/>
          </p:cNvSpPr>
          <p:nvPr/>
        </p:nvSpPr>
        <p:spPr bwMode="auto">
          <a:xfrm>
            <a:off x="4859338" y="1609725"/>
            <a:ext cx="2376487" cy="307975"/>
          </a:xfrm>
          <a:prstGeom prst="rect">
            <a:avLst/>
          </a:prstGeom>
          <a:solidFill>
            <a:schemeClr val="accent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CC0000"/>
                </a:solidFill>
                <a:latin typeface="Trebuchet MS" pitchFamily="34" charset="0"/>
              </a:rPr>
              <a:t>Петергоф</a:t>
            </a:r>
          </a:p>
        </p:txBody>
      </p:sp>
      <p:pic>
        <p:nvPicPr>
          <p:cNvPr id="17427" name="Picture 3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32363" y="2492375"/>
            <a:ext cx="1954212" cy="11906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428" name="TextBox 15"/>
          <p:cNvSpPr txBox="1">
            <a:spLocks noChangeArrowheads="1"/>
          </p:cNvSpPr>
          <p:nvPr/>
        </p:nvSpPr>
        <p:spPr bwMode="auto">
          <a:xfrm>
            <a:off x="6588125" y="3141663"/>
            <a:ext cx="2124075" cy="274637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Летний сад в Петербурге</a:t>
            </a:r>
          </a:p>
        </p:txBody>
      </p:sp>
      <p:pic>
        <p:nvPicPr>
          <p:cNvPr id="17429" name="Picture 36" descr="http://img1.liveinternet.ru/images/attach/c/7/95/145/95145247_large_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41888" y="4437063"/>
            <a:ext cx="1933575" cy="12239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430" name="TextBox 15"/>
          <p:cNvSpPr txBox="1">
            <a:spLocks noChangeArrowheads="1"/>
          </p:cNvSpPr>
          <p:nvPr/>
        </p:nvSpPr>
        <p:spPr bwMode="auto">
          <a:xfrm>
            <a:off x="6372225" y="4921250"/>
            <a:ext cx="2520950" cy="523875"/>
          </a:xfrm>
          <a:prstGeom prst="rect">
            <a:avLst/>
          </a:prstGeom>
          <a:solidFill>
            <a:schemeClr val="accent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chemeClr val="accent2"/>
                </a:solidFill>
                <a:latin typeface="Trebuchet MS" pitchFamily="34" charset="0"/>
              </a:rPr>
              <a:t>День города Санкт-Петербурга</a:t>
            </a:r>
            <a:r>
              <a:rPr lang="ru-RU" sz="1400">
                <a:solidFill>
                  <a:srgbClr val="CC0000"/>
                </a:solidFill>
                <a:latin typeface="Trebuchet MS" pitchFamily="34" charset="0"/>
              </a:rPr>
              <a:t> </a:t>
            </a:r>
          </a:p>
        </p:txBody>
      </p:sp>
      <p:pic>
        <p:nvPicPr>
          <p:cNvPr id="17431" name="Picture 38" descr="http://www.turizm.ru/country_gallery/168/592.jpe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8775" y="1412875"/>
            <a:ext cx="2052638" cy="16557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7432" name="Picture 3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40000" y="1968500"/>
            <a:ext cx="1744663" cy="2108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433" name="TextBox 15"/>
          <p:cNvSpPr txBox="1">
            <a:spLocks noChangeArrowheads="1"/>
          </p:cNvSpPr>
          <p:nvPr/>
        </p:nvSpPr>
        <p:spPr bwMode="auto">
          <a:xfrm>
            <a:off x="323850" y="3141663"/>
            <a:ext cx="2519363" cy="738187"/>
          </a:xfrm>
          <a:prstGeom prst="rect">
            <a:avLst/>
          </a:prstGeom>
          <a:solidFill>
            <a:schemeClr val="accent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CC0000"/>
                </a:solidFill>
                <a:latin typeface="Trebuchet MS" pitchFamily="34" charset="0"/>
              </a:rPr>
              <a:t>Экскурсия </a:t>
            </a:r>
          </a:p>
          <a:p>
            <a:pPr algn="ctr"/>
            <a:r>
              <a:rPr lang="ru-RU" sz="1400">
                <a:solidFill>
                  <a:srgbClr val="CC0000"/>
                </a:solidFill>
                <a:latin typeface="Trebuchet MS" pitchFamily="34" charset="0"/>
              </a:rPr>
              <a:t>«Страницы истории </a:t>
            </a:r>
          </a:p>
          <a:p>
            <a:pPr algn="ctr"/>
            <a:r>
              <a:rPr lang="ru-RU" sz="1400">
                <a:solidFill>
                  <a:srgbClr val="CC0000"/>
                </a:solidFill>
                <a:latin typeface="Trebuchet MS" pitchFamily="34" charset="0"/>
              </a:rPr>
              <a:t>Дома Романовых»</a:t>
            </a:r>
          </a:p>
        </p:txBody>
      </p:sp>
      <p:pic>
        <p:nvPicPr>
          <p:cNvPr id="17434" name="Picture 41" descr="http://img0.liveinternet.ru/images/attach/c/9/108/483/108483016_76136fb604fc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95513" y="4281488"/>
            <a:ext cx="2108200" cy="1524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435" name="TextBox 15"/>
          <p:cNvSpPr txBox="1">
            <a:spLocks noChangeArrowheads="1"/>
          </p:cNvSpPr>
          <p:nvPr/>
        </p:nvSpPr>
        <p:spPr bwMode="auto">
          <a:xfrm>
            <a:off x="1692275" y="4005263"/>
            <a:ext cx="2124075" cy="461962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Экскурсия «Царское Село – город муз»</a:t>
            </a:r>
          </a:p>
        </p:txBody>
      </p:sp>
      <p:pic>
        <p:nvPicPr>
          <p:cNvPr id="17436" name="Picture 43" descr="http://www.escursionirussia.com/1/images/670_0_4111316_524860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8313" y="4005263"/>
            <a:ext cx="1223962" cy="17605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437" name="TextBox 15"/>
          <p:cNvSpPr txBox="1">
            <a:spLocks noChangeArrowheads="1"/>
          </p:cNvSpPr>
          <p:nvPr/>
        </p:nvSpPr>
        <p:spPr bwMode="auto">
          <a:xfrm>
            <a:off x="1187450" y="4652963"/>
            <a:ext cx="1655763" cy="646112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CC0000"/>
                </a:solidFill>
                <a:latin typeface="Trebuchet MS" pitchFamily="34" charset="0"/>
              </a:rPr>
              <a:t>Экскурсия «Поговорим о днях минувших…»</a:t>
            </a:r>
          </a:p>
        </p:txBody>
      </p:sp>
      <p:sp>
        <p:nvSpPr>
          <p:cNvPr id="17438" name="TextBox 15"/>
          <p:cNvSpPr txBox="1">
            <a:spLocks noChangeArrowheads="1"/>
          </p:cNvSpPr>
          <p:nvPr/>
        </p:nvSpPr>
        <p:spPr bwMode="auto">
          <a:xfrm>
            <a:off x="2493963" y="1150938"/>
            <a:ext cx="2124075" cy="52387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rebuchet MS" pitchFamily="34" charset="0"/>
              </a:rPr>
              <a:t>От 3950 руб / чел за 2 дневный тур</a:t>
            </a:r>
          </a:p>
        </p:txBody>
      </p:sp>
      <p:sp>
        <p:nvSpPr>
          <p:cNvPr id="17439" name="TextBox 15"/>
          <p:cNvSpPr txBox="1">
            <a:spLocks noChangeArrowheads="1"/>
          </p:cNvSpPr>
          <p:nvPr/>
        </p:nvSpPr>
        <p:spPr bwMode="auto">
          <a:xfrm>
            <a:off x="1962150" y="2030413"/>
            <a:ext cx="2124075" cy="461962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Экскурсия </a:t>
            </a:r>
            <a:br>
              <a:rPr lang="ru-RU" sz="1200">
                <a:solidFill>
                  <a:srgbClr val="0909FF"/>
                </a:solidFill>
                <a:latin typeface="Trebuchet MS" pitchFamily="34" charset="0"/>
              </a:rPr>
            </a:br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«Здравствуй, Петербург»</a:t>
            </a:r>
          </a:p>
        </p:txBody>
      </p:sp>
      <p:sp>
        <p:nvSpPr>
          <p:cNvPr id="17440" name="TextBox 15"/>
          <p:cNvSpPr txBox="1">
            <a:spLocks noChangeArrowheads="1"/>
          </p:cNvSpPr>
          <p:nvPr/>
        </p:nvSpPr>
        <p:spPr bwMode="auto">
          <a:xfrm>
            <a:off x="6858000" y="1143000"/>
            <a:ext cx="2124075" cy="52387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rebuchet MS" pitchFamily="34" charset="0"/>
              </a:rPr>
              <a:t>От 10 730 руб / чел за 7 дневный тур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192084" y="6488668"/>
            <a:ext cx="3951916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8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14% при бронировании ОНЛАЙН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http://www.gorodokk.ru/fotosmall.php?foto=city/Sankt-peterburg_76.jpg&amp;w=original"/>
          <p:cNvPicPr>
            <a:picLocks noChangeAspect="1" noChangeArrowheads="1"/>
          </p:cNvPicPr>
          <p:nvPr/>
        </p:nvPicPr>
        <p:blipFill>
          <a:blip r:embed="rId2"/>
          <a:srcRect b="7874"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Прямоугольник 51"/>
          <p:cNvSpPr>
            <a:spLocks noChangeArrowheads="1"/>
          </p:cNvSpPr>
          <p:nvPr/>
        </p:nvSpPr>
        <p:spPr bwMode="auto">
          <a:xfrm>
            <a:off x="3924300" y="692150"/>
            <a:ext cx="5040313" cy="4105275"/>
          </a:xfrm>
          <a:prstGeom prst="rect">
            <a:avLst/>
          </a:prstGeom>
          <a:solidFill>
            <a:schemeClr val="accent1">
              <a:alpha val="47842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800"/>
          </a:p>
        </p:txBody>
      </p:sp>
      <p:sp>
        <p:nvSpPr>
          <p:cNvPr id="18435" name="Прямоугольник 50"/>
          <p:cNvSpPr>
            <a:spLocks noChangeArrowheads="1"/>
          </p:cNvSpPr>
          <p:nvPr/>
        </p:nvSpPr>
        <p:spPr bwMode="auto">
          <a:xfrm>
            <a:off x="179388" y="692150"/>
            <a:ext cx="3455987" cy="5257800"/>
          </a:xfrm>
          <a:prstGeom prst="rect">
            <a:avLst/>
          </a:prstGeom>
          <a:solidFill>
            <a:schemeClr val="accent1">
              <a:alpha val="47842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800"/>
          </a:p>
        </p:txBody>
      </p:sp>
      <p:sp>
        <p:nvSpPr>
          <p:cNvPr id="3077" name="TextBox 3"/>
          <p:cNvSpPr txBox="1">
            <a:spLocks noChangeArrowheads="1"/>
          </p:cNvSpPr>
          <p:nvPr/>
        </p:nvSpPr>
        <p:spPr bwMode="auto">
          <a:xfrm>
            <a:off x="3203848" y="0"/>
            <a:ext cx="41846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rebuchet MS" pitchFamily="34" charset="0"/>
              </a:rPr>
              <a:t>Сборные туры  </a:t>
            </a:r>
          </a:p>
        </p:txBody>
      </p:sp>
      <p:pic>
        <p:nvPicPr>
          <p:cNvPr id="16" name="Picture 9" descr="туроператор белый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65B3"/>
              </a:clrFrom>
              <a:clrTo>
                <a:srgbClr val="0065B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024188" cy="692150"/>
          </a:xfrm>
          <a:prstGeom prst="rect">
            <a:avLst/>
          </a:prstGeom>
          <a:solidFill>
            <a:schemeClr val="bg2">
              <a:lumMod val="75000"/>
              <a:alpha val="31000"/>
            </a:schemeClr>
          </a:solidFill>
          <a:ln>
            <a:noFill/>
          </a:ln>
          <a:extLst/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14313" y="5857875"/>
            <a:ext cx="5246687" cy="823913"/>
          </a:xfrm>
          <a:prstGeom prst="rect">
            <a:avLst/>
          </a:prstGeom>
          <a:solidFill>
            <a:srgbClr val="FFE6D3">
              <a:alpha val="600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www.petrospb.ru</a:t>
            </a:r>
            <a:endParaRPr lang="ru-RU" sz="4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082" name="Text Box 23"/>
          <p:cNvSpPr txBox="1">
            <a:spLocks noChangeArrowheads="1"/>
          </p:cNvSpPr>
          <p:nvPr/>
        </p:nvSpPr>
        <p:spPr bwMode="auto">
          <a:xfrm>
            <a:off x="359693" y="836712"/>
            <a:ext cx="302433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90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Петербург на выходные</a:t>
            </a:r>
          </a:p>
        </p:txBody>
      </p:sp>
      <p:sp>
        <p:nvSpPr>
          <p:cNvPr id="3083" name="Text Box 24"/>
          <p:cNvSpPr txBox="1">
            <a:spLocks noChangeArrowheads="1"/>
          </p:cNvSpPr>
          <p:nvPr/>
        </p:nvSpPr>
        <p:spPr bwMode="auto">
          <a:xfrm>
            <a:off x="4071934" y="785794"/>
            <a:ext cx="4752528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090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«… на зависть Европе всей!</a:t>
            </a:r>
          </a:p>
        </p:txBody>
      </p:sp>
      <p:pic>
        <p:nvPicPr>
          <p:cNvPr id="18445" name="Picture 45" descr="http://img0.liveinternet.ru/images/foto/c/0/apps/3/718/3718568_251471-frederik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1268413"/>
            <a:ext cx="2303462" cy="19446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446" name="Picture 4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8175" y="3573463"/>
            <a:ext cx="1563688" cy="13684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8447" name="TextBox 15"/>
          <p:cNvSpPr txBox="1">
            <a:spLocks noChangeArrowheads="1"/>
          </p:cNvSpPr>
          <p:nvPr/>
        </p:nvSpPr>
        <p:spPr bwMode="auto">
          <a:xfrm>
            <a:off x="323850" y="3389313"/>
            <a:ext cx="1727200" cy="831850"/>
          </a:xfrm>
          <a:prstGeom prst="rect">
            <a:avLst/>
          </a:prstGeom>
          <a:solidFill>
            <a:schemeClr val="accent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CC0000"/>
                </a:solidFill>
                <a:latin typeface="Trebuchet MS" pitchFamily="34" charset="0"/>
              </a:rPr>
              <a:t>Осмотром архитектурных ансамблей Петербурга</a:t>
            </a:r>
          </a:p>
        </p:txBody>
      </p:sp>
      <p:pic>
        <p:nvPicPr>
          <p:cNvPr id="18448" name="Picture 50" descr="http://befocus.ru/images/stories/2013/05/s_p_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4365625"/>
            <a:ext cx="1479550" cy="14398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8449" name="TextBox 15"/>
          <p:cNvSpPr txBox="1">
            <a:spLocks noChangeArrowheads="1"/>
          </p:cNvSpPr>
          <p:nvPr/>
        </p:nvSpPr>
        <p:spPr bwMode="auto">
          <a:xfrm>
            <a:off x="1547813" y="5084763"/>
            <a:ext cx="1944687" cy="646112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Экскурсия в сокровищницу </a:t>
            </a:r>
          </a:p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мирового искусства</a:t>
            </a:r>
          </a:p>
        </p:txBody>
      </p:sp>
      <p:pic>
        <p:nvPicPr>
          <p:cNvPr id="18450" name="Picture 52" descr="http://a8.vietbao.vn/images/vn855/the-gioi-giai-tri/55213460-1231133456-dai%20nuoc%202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24075" y="1773238"/>
            <a:ext cx="1322388" cy="16573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8451" name="TextBox 15"/>
          <p:cNvSpPr txBox="1">
            <a:spLocks noChangeArrowheads="1"/>
          </p:cNvSpPr>
          <p:nvPr/>
        </p:nvSpPr>
        <p:spPr bwMode="auto">
          <a:xfrm>
            <a:off x="195263" y="2936875"/>
            <a:ext cx="2124075" cy="27622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Экскурсия в г. Петергоф</a:t>
            </a:r>
          </a:p>
        </p:txBody>
      </p:sp>
      <p:pic>
        <p:nvPicPr>
          <p:cNvPr id="18452" name="Picture 5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41788" y="1412875"/>
            <a:ext cx="2301875" cy="1295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453" name="Picture 55" descr="http://gorod-plus.tv/uploads/news/items/uploads/news/items/_X4G7515_thumbnail_big_.JPG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08763" y="1770063"/>
            <a:ext cx="2211387" cy="16589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8454" name="TextBox 15"/>
          <p:cNvSpPr txBox="1">
            <a:spLocks noChangeArrowheads="1"/>
          </p:cNvSpPr>
          <p:nvPr/>
        </p:nvSpPr>
        <p:spPr bwMode="auto">
          <a:xfrm>
            <a:off x="4067175" y="2781300"/>
            <a:ext cx="2952750" cy="430213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100">
                <a:solidFill>
                  <a:srgbClr val="0909FF"/>
                </a:solidFill>
                <a:latin typeface="Trebuchet MS" pitchFamily="34" charset="0"/>
              </a:rPr>
              <a:t>Экскурсия «Морская столица России». </a:t>
            </a:r>
          </a:p>
          <a:p>
            <a:pPr algn="ctr"/>
            <a:r>
              <a:rPr lang="ru-RU" sz="1100">
                <a:solidFill>
                  <a:srgbClr val="0909FF"/>
                </a:solidFill>
                <a:latin typeface="Trebuchet MS" pitchFamily="34" charset="0"/>
              </a:rPr>
              <a:t>Никольский Морской Собор</a:t>
            </a:r>
          </a:p>
        </p:txBody>
      </p:sp>
      <p:pic>
        <p:nvPicPr>
          <p:cNvPr id="18455" name="Picture 57" descr="http://www.all-world.com.ua/img/Ermitazh-6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40200" y="3284538"/>
            <a:ext cx="1368425" cy="14398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8456" name="TextBox 15"/>
          <p:cNvSpPr txBox="1">
            <a:spLocks noChangeArrowheads="1"/>
          </p:cNvSpPr>
          <p:nvPr/>
        </p:nvSpPr>
        <p:spPr bwMode="auto">
          <a:xfrm>
            <a:off x="5148263" y="3284538"/>
            <a:ext cx="1439862" cy="1016000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CC0000"/>
                </a:solidFill>
                <a:latin typeface="Trebuchet MS" pitchFamily="34" charset="0"/>
              </a:rPr>
              <a:t>Экскурсия в кладовую  Галереи драгоценностей Эрмитажа</a:t>
            </a:r>
          </a:p>
        </p:txBody>
      </p:sp>
      <p:pic>
        <p:nvPicPr>
          <p:cNvPr id="18457" name="Picture 59" descr="http://cdn.static4.rtr-vesti.ru/p/m_753822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59575" y="3557588"/>
            <a:ext cx="2060575" cy="11668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8458" name="TextBox 15"/>
          <p:cNvSpPr txBox="1">
            <a:spLocks noChangeArrowheads="1"/>
          </p:cNvSpPr>
          <p:nvPr/>
        </p:nvSpPr>
        <p:spPr bwMode="auto">
          <a:xfrm>
            <a:off x="5148263" y="4437063"/>
            <a:ext cx="3671887" cy="277812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Экскурсия в Большой Петергофский дворец</a:t>
            </a:r>
          </a:p>
        </p:txBody>
      </p:sp>
      <p:grpSp>
        <p:nvGrpSpPr>
          <p:cNvPr id="18459" name="Группа 63"/>
          <p:cNvGrpSpPr>
            <a:grpSpLocks/>
          </p:cNvGrpSpPr>
          <p:nvPr/>
        </p:nvGrpSpPr>
        <p:grpSpPr bwMode="auto">
          <a:xfrm>
            <a:off x="3924300" y="4868863"/>
            <a:ext cx="5040313" cy="1989137"/>
            <a:chOff x="3923928" y="4869160"/>
            <a:chExt cx="5040560" cy="1988840"/>
          </a:xfrm>
        </p:grpSpPr>
        <p:sp>
          <p:nvSpPr>
            <p:cNvPr id="18473" name="Прямоугольник 57"/>
            <p:cNvSpPr>
              <a:spLocks noChangeArrowheads="1"/>
            </p:cNvSpPr>
            <p:nvPr/>
          </p:nvSpPr>
          <p:spPr bwMode="auto">
            <a:xfrm>
              <a:off x="5508104" y="4869160"/>
              <a:ext cx="3456384" cy="1988840"/>
            </a:xfrm>
            <a:prstGeom prst="rect">
              <a:avLst/>
            </a:prstGeom>
            <a:solidFill>
              <a:schemeClr val="accent1">
                <a:alpha val="47842"/>
              </a:schemeClr>
            </a:solidFill>
            <a:ln w="9525" algn="ctr">
              <a:solidFill>
                <a:schemeClr val="tx1">
                  <a:alpha val="27843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8474" name="Прямоугольник 62"/>
            <p:cNvSpPr>
              <a:spLocks noChangeArrowheads="1"/>
            </p:cNvSpPr>
            <p:nvPr/>
          </p:nvSpPr>
          <p:spPr bwMode="auto">
            <a:xfrm>
              <a:off x="3923928" y="4869160"/>
              <a:ext cx="1584176" cy="1080120"/>
            </a:xfrm>
            <a:prstGeom prst="rect">
              <a:avLst/>
            </a:prstGeom>
            <a:solidFill>
              <a:schemeClr val="accent1">
                <a:alpha val="47842"/>
              </a:schemeClr>
            </a:solidFill>
            <a:ln w="9525" algn="ctr">
              <a:solidFill>
                <a:schemeClr val="tx1">
                  <a:alpha val="27843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800"/>
            </a:p>
          </p:txBody>
        </p:sp>
      </p:grpSp>
      <p:sp>
        <p:nvSpPr>
          <p:cNvPr id="59" name="Text Box 23"/>
          <p:cNvSpPr txBox="1">
            <a:spLocks noChangeArrowheads="1"/>
          </p:cNvSpPr>
          <p:nvPr/>
        </p:nvSpPr>
        <p:spPr bwMode="auto">
          <a:xfrm>
            <a:off x="3995936" y="4941168"/>
            <a:ext cx="3024336" cy="50783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rgbClr val="090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ЭКОНОМИЧНЫЙ ТУР ПО ГРАФИКУ</a:t>
            </a:r>
          </a:p>
          <a:p>
            <a:pPr algn="ctr">
              <a:defRPr/>
            </a:pPr>
            <a:r>
              <a:rPr lang="ru-RU" sz="1600" dirty="0">
                <a:solidFill>
                  <a:srgbClr val="090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Здравствуй, Петербург!</a:t>
            </a:r>
          </a:p>
        </p:txBody>
      </p:sp>
      <p:pic>
        <p:nvPicPr>
          <p:cNvPr id="18463" name="Picture 61" descr="http://www.alexandria-guide.ru/wp-content/uploads/679465308d37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580063" y="5516563"/>
            <a:ext cx="1487487" cy="12271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8464" name="TextBox 15"/>
          <p:cNvSpPr txBox="1">
            <a:spLocks noChangeArrowheads="1"/>
          </p:cNvSpPr>
          <p:nvPr/>
        </p:nvSpPr>
        <p:spPr bwMode="auto">
          <a:xfrm>
            <a:off x="3995738" y="5516563"/>
            <a:ext cx="2879725" cy="261937"/>
          </a:xfrm>
          <a:prstGeom prst="rect">
            <a:avLst/>
          </a:prstGeom>
          <a:solidFill>
            <a:schemeClr val="accent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100">
                <a:solidFill>
                  <a:srgbClr val="CC0000"/>
                </a:solidFill>
                <a:latin typeface="Trebuchet MS" pitchFamily="34" charset="0"/>
              </a:rPr>
              <a:t>Экскурсия «Здравствуй, Петербург!»</a:t>
            </a:r>
          </a:p>
        </p:txBody>
      </p:sp>
      <p:pic>
        <p:nvPicPr>
          <p:cNvPr id="18465" name="Picture 6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64388" y="4941888"/>
            <a:ext cx="1728787" cy="11557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466" name="Picture 64" descr="http://www.welcomespb.com/images/foto-hrambig57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667625" y="6021388"/>
            <a:ext cx="1181100" cy="736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8467" name="TextBox 15"/>
          <p:cNvSpPr txBox="1">
            <a:spLocks noChangeArrowheads="1"/>
          </p:cNvSpPr>
          <p:nvPr/>
        </p:nvSpPr>
        <p:spPr bwMode="auto">
          <a:xfrm>
            <a:off x="6875463" y="5805488"/>
            <a:ext cx="2054225" cy="27622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Экскурсия в г. Петергоф</a:t>
            </a:r>
          </a:p>
        </p:txBody>
      </p:sp>
      <p:sp>
        <p:nvSpPr>
          <p:cNvPr id="18468" name="TextBox 15"/>
          <p:cNvSpPr txBox="1">
            <a:spLocks noChangeArrowheads="1"/>
          </p:cNvSpPr>
          <p:nvPr/>
        </p:nvSpPr>
        <p:spPr bwMode="auto">
          <a:xfrm>
            <a:off x="5724525" y="6453188"/>
            <a:ext cx="2951163" cy="261937"/>
          </a:xfrm>
          <a:prstGeom prst="rect">
            <a:avLst/>
          </a:prstGeom>
          <a:solidFill>
            <a:schemeClr val="accent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>
                <a:solidFill>
                  <a:srgbClr val="CC0000"/>
                </a:solidFill>
                <a:latin typeface="Trebuchet MS" pitchFamily="34" charset="0"/>
              </a:rPr>
              <a:t>«Небесные покровители С-Петербурга»</a:t>
            </a:r>
          </a:p>
        </p:txBody>
      </p:sp>
      <p:sp>
        <p:nvSpPr>
          <p:cNvPr id="18469" name="TextBox 15"/>
          <p:cNvSpPr txBox="1">
            <a:spLocks noChangeArrowheads="1"/>
          </p:cNvSpPr>
          <p:nvPr/>
        </p:nvSpPr>
        <p:spPr bwMode="auto">
          <a:xfrm>
            <a:off x="1627188" y="1165225"/>
            <a:ext cx="2124075" cy="52387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rebuchet MS" pitchFamily="34" charset="0"/>
              </a:rPr>
              <a:t>От 3520 руб / чел за 3 дневный тур</a:t>
            </a:r>
          </a:p>
        </p:txBody>
      </p:sp>
      <p:sp>
        <p:nvSpPr>
          <p:cNvPr id="18470" name="TextBox 15"/>
          <p:cNvSpPr txBox="1">
            <a:spLocks noChangeArrowheads="1"/>
          </p:cNvSpPr>
          <p:nvPr/>
        </p:nvSpPr>
        <p:spPr bwMode="auto">
          <a:xfrm>
            <a:off x="6786563" y="1143000"/>
            <a:ext cx="2124075" cy="52387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rebuchet MS" pitchFamily="34" charset="0"/>
              </a:rPr>
              <a:t>От 8 980 руб / чел за 5 дневный тур</a:t>
            </a:r>
          </a:p>
        </p:txBody>
      </p:sp>
      <p:sp>
        <p:nvSpPr>
          <p:cNvPr id="18471" name="TextBox 15"/>
          <p:cNvSpPr txBox="1">
            <a:spLocks noChangeArrowheads="1"/>
          </p:cNvSpPr>
          <p:nvPr/>
        </p:nvSpPr>
        <p:spPr bwMode="auto">
          <a:xfrm>
            <a:off x="4714875" y="1714500"/>
            <a:ext cx="3960813" cy="276225"/>
          </a:xfrm>
          <a:prstGeom prst="rect">
            <a:avLst/>
          </a:prstGeom>
          <a:solidFill>
            <a:schemeClr val="accent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CC0000"/>
                </a:solidFill>
                <a:latin typeface="Trebuchet MS" pitchFamily="34" charset="0"/>
              </a:rPr>
              <a:t>Экскурсия в театр-макет «Петровская Акватория»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785786" y="6488668"/>
            <a:ext cx="3951916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8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14% при бронировании ОНЛАЙН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>
            <a:spLocks noGrp="1" noChangeArrowheads="1"/>
          </p:cNvSpPr>
          <p:nvPr>
            <p:ph type="title"/>
          </p:nvPr>
        </p:nvSpPr>
        <p:spPr>
          <a:xfrm>
            <a:off x="3589338" y="0"/>
            <a:ext cx="5554662" cy="1196975"/>
          </a:xfrm>
          <a:solidFill>
            <a:schemeClr val="tx2">
              <a:lumMod val="50000"/>
              <a:lumOff val="50000"/>
              <a:alpha val="18000"/>
            </a:schemeClr>
          </a:solidFill>
        </p:spPr>
        <p:txBody>
          <a:bodyPr/>
          <a:lstStyle/>
          <a:p>
            <a:pPr>
              <a:defRPr/>
            </a:pPr>
            <a:r>
              <a:rPr lang="ru-RU" sz="4000" b="1" dirty="0" smtClean="0"/>
              <a:t>Сборные туры</a:t>
            </a:r>
            <a:br>
              <a:rPr lang="ru-RU" sz="4000" b="1" dirty="0" smtClean="0"/>
            </a:b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latin typeface="Trebuchet MS" pitchFamily="34" charset="0"/>
              </a:rPr>
              <a:t>БАЗОВЫЕ ОТЕЛИ</a:t>
            </a: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</a:p>
        </p:txBody>
      </p:sp>
      <p:sp>
        <p:nvSpPr>
          <p:cNvPr id="19459" name="TextBox 12"/>
          <p:cNvSpPr txBox="1">
            <a:spLocks noChangeArrowheads="1"/>
          </p:cNvSpPr>
          <p:nvPr/>
        </p:nvSpPr>
        <p:spPr bwMode="auto">
          <a:xfrm>
            <a:off x="5940425" y="1557338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/>
          </a:p>
        </p:txBody>
      </p:sp>
      <p:pic>
        <p:nvPicPr>
          <p:cNvPr id="19460" name="Picture 9" descr="туроператор белый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65B3"/>
              </a:clrFrom>
              <a:clrTo>
                <a:srgbClr val="0065B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563938" cy="908050"/>
          </a:xfrm>
          <a:prstGeom prst="rect">
            <a:avLst/>
          </a:prstGeom>
          <a:solidFill>
            <a:srgbClr val="969696">
              <a:alpha val="74901"/>
            </a:srgbClr>
          </a:solidFill>
          <a:ln w="9525">
            <a:solidFill>
              <a:srgbClr val="BFB7FB">
                <a:alpha val="83920"/>
              </a:srgbClr>
            </a:solidFill>
            <a:miter lim="800000"/>
            <a:headEnd/>
            <a:tailEnd/>
          </a:ln>
        </p:spPr>
      </p:pic>
      <p:pic>
        <p:nvPicPr>
          <p:cNvPr id="19461" name="Picture 2" descr="http://www.peterburg.biz/images/hotel/oktyabrskaya1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0125"/>
            <a:ext cx="3240088" cy="21605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2" name="Picture 4" descr="http://www.petrospb.ru/assets/files/resourceimages/68/gallery/bristol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8563" y="1214438"/>
            <a:ext cx="2671762" cy="19431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9463" name="TextBox 15"/>
          <p:cNvSpPr txBox="1">
            <a:spLocks noChangeArrowheads="1"/>
          </p:cNvSpPr>
          <p:nvPr/>
        </p:nvSpPr>
        <p:spPr bwMode="auto">
          <a:xfrm>
            <a:off x="5929313" y="1285875"/>
            <a:ext cx="1584325" cy="369888"/>
          </a:xfrm>
          <a:prstGeom prst="rect">
            <a:avLst/>
          </a:prstGeom>
          <a:solidFill>
            <a:schemeClr val="bg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/>
              <a:t>Россия***</a:t>
            </a:r>
            <a:endParaRPr lang="ru-RU" sz="1800" b="0">
              <a:latin typeface="Trebuchet MS" pitchFamily="34" charset="0"/>
            </a:endParaRPr>
          </a:p>
        </p:txBody>
      </p:sp>
      <p:pic>
        <p:nvPicPr>
          <p:cNvPr id="19464" name="Picture 6" descr="http://www.conference.ru/base/photos/13509192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8" y="1428750"/>
            <a:ext cx="2160587" cy="14128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9465" name="TextBox 15"/>
          <p:cNvSpPr txBox="1">
            <a:spLocks noChangeArrowheads="1"/>
          </p:cNvSpPr>
          <p:nvPr/>
        </p:nvSpPr>
        <p:spPr bwMode="auto">
          <a:xfrm>
            <a:off x="4286250" y="2714625"/>
            <a:ext cx="1439863" cy="368300"/>
          </a:xfrm>
          <a:prstGeom prst="rect">
            <a:avLst/>
          </a:prstGeom>
          <a:solidFill>
            <a:schemeClr val="bg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/>
              <a:t>Москва****</a:t>
            </a:r>
            <a:endParaRPr lang="ru-RU" sz="1800" b="0">
              <a:latin typeface="Trebuchet MS" pitchFamily="34" charset="0"/>
            </a:endParaRPr>
          </a:p>
        </p:txBody>
      </p:sp>
      <p:pic>
        <p:nvPicPr>
          <p:cNvPr id="19466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857625"/>
            <a:ext cx="2389188" cy="1727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7" name="Picture 9" descr="http://hotelspb.ru/d/26909/d/6700200_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71750" y="3286125"/>
            <a:ext cx="2428875" cy="16208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2928938" y="3429000"/>
            <a:ext cx="2016125" cy="584200"/>
          </a:xfrm>
          <a:prstGeom prst="rect">
            <a:avLst/>
          </a:prstGeom>
          <a:solidFill>
            <a:schemeClr val="bg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/>
              <a:t>Мини-гостиница </a:t>
            </a:r>
          </a:p>
          <a:p>
            <a:pPr algn="ctr"/>
            <a:r>
              <a:rPr lang="ru-RU" sz="1600"/>
              <a:t>«На Некрасова»</a:t>
            </a:r>
            <a:endParaRPr lang="ru-RU" sz="1600" b="0">
              <a:latin typeface="Trebuchet MS" pitchFamily="34" charset="0"/>
            </a:endParaRPr>
          </a:p>
        </p:txBody>
      </p:sp>
      <p:pic>
        <p:nvPicPr>
          <p:cNvPr id="19469" name="Picture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14938" y="3370263"/>
            <a:ext cx="2632075" cy="17795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9470" name="TextBox 15"/>
          <p:cNvSpPr txBox="1">
            <a:spLocks noChangeArrowheads="1"/>
          </p:cNvSpPr>
          <p:nvPr/>
        </p:nvSpPr>
        <p:spPr bwMode="auto">
          <a:xfrm>
            <a:off x="6286500" y="3286125"/>
            <a:ext cx="2643188" cy="338138"/>
          </a:xfrm>
          <a:prstGeom prst="rect">
            <a:avLst/>
          </a:prstGeom>
          <a:solidFill>
            <a:schemeClr val="bg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/>
              <a:t>«Санкт-Петербург»*** </a:t>
            </a:r>
            <a:endParaRPr lang="ru-RU" sz="1600" b="0">
              <a:latin typeface="Trebuchet MS" pitchFamily="34" charset="0"/>
            </a:endParaRPr>
          </a:p>
        </p:txBody>
      </p:sp>
      <p:pic>
        <p:nvPicPr>
          <p:cNvPr id="19471" name="Picture 16" descr="http://www.citybooking.ru/media/images/_6cc11133b4cc7cb879692ad56fccc0d7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2643188"/>
            <a:ext cx="1944688" cy="12160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9472" name="TextBox 15"/>
          <p:cNvSpPr txBox="1">
            <a:spLocks noChangeArrowheads="1"/>
          </p:cNvSpPr>
          <p:nvPr/>
        </p:nvSpPr>
        <p:spPr bwMode="auto">
          <a:xfrm>
            <a:off x="1357313" y="2571750"/>
            <a:ext cx="2020887" cy="369888"/>
          </a:xfrm>
          <a:prstGeom prst="rect">
            <a:avLst/>
          </a:prstGeom>
          <a:solidFill>
            <a:schemeClr val="bg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/>
              <a:t>Октябрьская****</a:t>
            </a:r>
            <a:endParaRPr lang="ru-RU" sz="1800" b="0">
              <a:latin typeface="Trebuchet MS" pitchFamily="34" charset="0"/>
            </a:endParaRPr>
          </a:p>
        </p:txBody>
      </p:sp>
      <p:sp>
        <p:nvSpPr>
          <p:cNvPr id="19473" name="TextBox 15"/>
          <p:cNvSpPr txBox="1">
            <a:spLocks noChangeArrowheads="1"/>
          </p:cNvSpPr>
          <p:nvPr/>
        </p:nvSpPr>
        <p:spPr bwMode="auto">
          <a:xfrm>
            <a:off x="571500" y="4143375"/>
            <a:ext cx="1728788" cy="369888"/>
          </a:xfrm>
          <a:prstGeom prst="rect">
            <a:avLst/>
          </a:prstGeom>
          <a:solidFill>
            <a:schemeClr val="bg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/>
              <a:t>Охтинская***</a:t>
            </a:r>
            <a:endParaRPr lang="ru-RU" sz="1800" b="0">
              <a:latin typeface="Trebuchet MS" pitchFamily="34" charset="0"/>
            </a:endParaRPr>
          </a:p>
        </p:txBody>
      </p:sp>
      <p:pic>
        <p:nvPicPr>
          <p:cNvPr id="19" name="Picture 8" descr="https://d-panel.ru/objects/053_133/medium_rooms_pict_0_313__1.jpg.jpg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857250" y="5229225"/>
            <a:ext cx="2171700" cy="1628775"/>
          </a:xfrm>
          <a:prstGeom prst="rect">
            <a:avLst/>
          </a:prstGeom>
          <a:noFill/>
          <a:ln w="41275">
            <a:solidFill>
              <a:schemeClr val="bg2">
                <a:lumMod val="50000"/>
              </a:schemeClr>
            </a:solidFill>
          </a:ln>
          <a:extLst/>
        </p:spPr>
      </p:pic>
      <p:sp>
        <p:nvSpPr>
          <p:cNvPr id="19475" name="TextBox 14"/>
          <p:cNvSpPr txBox="1">
            <a:spLocks noChangeArrowheads="1"/>
          </p:cNvSpPr>
          <p:nvPr/>
        </p:nvSpPr>
        <p:spPr bwMode="auto">
          <a:xfrm>
            <a:off x="857250" y="6396038"/>
            <a:ext cx="1500188" cy="461962"/>
          </a:xfrm>
          <a:prstGeom prst="rect">
            <a:avLst/>
          </a:prstGeom>
          <a:solidFill>
            <a:schemeClr val="bg1">
              <a:alpha val="72156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0">
                <a:latin typeface="Trebuchet MS" pitchFamily="34" charset="0"/>
              </a:rPr>
              <a:t>365 </a:t>
            </a:r>
            <a:r>
              <a:rPr lang="en-US" sz="2400" b="0">
                <a:latin typeface="Trebuchet MS" pitchFamily="34" charset="0"/>
              </a:rPr>
              <a:t>SPB**</a:t>
            </a:r>
            <a:endParaRPr lang="ru-RU" sz="2400" b="0">
              <a:latin typeface="Trebuchet MS" pitchFamily="34" charset="0"/>
            </a:endParaRPr>
          </a:p>
        </p:txBody>
      </p:sp>
      <p:pic>
        <p:nvPicPr>
          <p:cNvPr id="19476" name="Picture 32"/>
          <p:cNvPicPr>
            <a:picLocks noChangeAspect="1" noChangeArrowheads="1"/>
          </p:cNvPicPr>
          <p:nvPr/>
        </p:nvPicPr>
        <p:blipFill>
          <a:blip r:embed="rId11"/>
          <a:srcRect l="56766" t="36313" r="9843" b="34563"/>
          <a:stretch>
            <a:fillRect/>
          </a:stretch>
        </p:blipFill>
        <p:spPr bwMode="auto">
          <a:xfrm>
            <a:off x="3500438" y="5237163"/>
            <a:ext cx="2373312" cy="1620837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</p:spPr>
      </p:pic>
      <p:sp>
        <p:nvSpPr>
          <p:cNvPr id="19477" name="TextBox 23"/>
          <p:cNvSpPr txBox="1">
            <a:spLocks noChangeArrowheads="1"/>
          </p:cNvSpPr>
          <p:nvPr/>
        </p:nvSpPr>
        <p:spPr bwMode="auto">
          <a:xfrm>
            <a:off x="4214813" y="5357813"/>
            <a:ext cx="1714500" cy="369887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0">
                <a:latin typeface="Trebuchet MS" pitchFamily="34" charset="0"/>
              </a:rPr>
              <a:t>Андерсен***</a:t>
            </a:r>
          </a:p>
        </p:txBody>
      </p:sp>
      <p:pic>
        <p:nvPicPr>
          <p:cNvPr id="23" name="Picture 4" descr="http://www.saint-petersburghotels.com/roomimage/b/411-2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00788" y="4965700"/>
            <a:ext cx="2843212" cy="1892300"/>
          </a:xfrm>
          <a:prstGeom prst="rect">
            <a:avLst/>
          </a:prstGeom>
          <a:noFill/>
          <a:ln w="4127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/>
        </p:spPr>
      </p:pic>
      <p:sp>
        <p:nvSpPr>
          <p:cNvPr id="19479" name="TextBox 10"/>
          <p:cNvSpPr txBox="1">
            <a:spLocks noChangeArrowheads="1"/>
          </p:cNvSpPr>
          <p:nvPr/>
        </p:nvSpPr>
        <p:spPr bwMode="auto">
          <a:xfrm>
            <a:off x="5903913" y="5000625"/>
            <a:ext cx="3240087" cy="641350"/>
          </a:xfrm>
          <a:prstGeom prst="rect">
            <a:avLst/>
          </a:prstGeom>
          <a:solidFill>
            <a:schemeClr val="bg1">
              <a:alpha val="83136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800" b="0">
                <a:latin typeface="Trebuchet MS" pitchFamily="34" charset="0"/>
              </a:rPr>
              <a:t>Парк ИНН Прибалтийская****</a:t>
            </a:r>
          </a:p>
          <a:p>
            <a:pPr algn="r"/>
            <a:r>
              <a:rPr lang="ru-RU" sz="1800" b="0">
                <a:latin typeface="Trebuchet MS" pitchFamily="34" charset="0"/>
              </a:rPr>
              <a:t>/Пулковская****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haywired.ru/n/index.php?q=aHR0cHM6Ly91cGxvYWQud2lraW1lZGlhLm9yZy93aWtpcGVkaWEvY29tbW9ucy90aHVtYi8wLzBhL01hcF9vZl9zdWJkaXZpc2lvbnNfb2ZfUnVzc2lhLnN2Zy85MDBweC1NYXBfb2Zfc3ViZGl2aXNpb25zX29mX1J1c3NpYS5zdmcucG5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1424005"/>
            <a:ext cx="8967751" cy="4862515"/>
          </a:xfrm>
          <a:prstGeom prst="rect">
            <a:avLst/>
          </a:prstGeom>
          <a:noFill/>
        </p:spPr>
      </p:pic>
      <p:pic>
        <p:nvPicPr>
          <p:cNvPr id="5" name="Picture 3" descr="\\serversql\Общая\Главная папка\Александра Федосеева\Родные просторы\логотипРОДНЫЕ-ПРОСТОРЫ-лого.png"/>
          <p:cNvPicPr>
            <a:picLocks noChangeAspect="1" noChangeArrowheads="1"/>
          </p:cNvPicPr>
          <p:nvPr/>
        </p:nvPicPr>
        <p:blipFill>
          <a:blip r:embed="rId3" cstate="print">
            <a:lum bright="-4000" contrast="31000"/>
          </a:blip>
          <a:srcRect/>
          <a:stretch>
            <a:fillRect/>
          </a:stretch>
        </p:blipFill>
        <p:spPr bwMode="auto">
          <a:xfrm>
            <a:off x="1" y="-24"/>
            <a:ext cx="1908194" cy="142876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43042" y="282339"/>
            <a:ext cx="764383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Города проведения </a:t>
            </a:r>
            <a:r>
              <a:rPr lang="ru-RU" sz="3200" b="1" spc="300" dirty="0" err="1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воркшопа</a:t>
            </a:r>
            <a:r>
              <a:rPr lang="ru-RU" sz="3200" b="1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endParaRPr lang="ru-RU" sz="3200" b="1" cap="none" spc="300" dirty="0">
              <a:ln w="1143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285852" y="3286124"/>
            <a:ext cx="3143240" cy="428628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400" b="1" kern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46 городов России</a:t>
            </a:r>
            <a:endParaRPr lang="ru-RU" altLang="ru-RU" sz="2400" b="1" kern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714612" y="3714752"/>
            <a:ext cx="2071702" cy="428628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400" b="1" kern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За 54 дня</a:t>
            </a:r>
            <a:endParaRPr lang="ru-RU" altLang="ru-RU" sz="2400" b="1" kern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071802" y="4143380"/>
            <a:ext cx="3214678" cy="500066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400" b="1" kern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22 города-подвоза</a:t>
            </a:r>
            <a:endParaRPr lang="ru-RU" altLang="ru-RU" sz="2400" b="1" kern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000496" y="4643446"/>
            <a:ext cx="3786214" cy="428628"/>
          </a:xfrm>
          <a:prstGeom prst="rect">
            <a:avLst/>
          </a:prstGeom>
          <a:solidFill>
            <a:srgbClr val="FFFFFF">
              <a:alpha val="94901"/>
            </a:srgbClr>
          </a:solidFill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400" b="1" kern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Подвоз из Белоруссии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857356" y="1000108"/>
            <a:ext cx="714380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6357918" y="6357934"/>
            <a:ext cx="2786082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http://r-pr.net/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68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http://www.gorodokk.ru/fotosmall.php?foto=city/Sankt-peterburg_76.jpg&amp;w=orig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8" y="790575"/>
            <a:ext cx="9117012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Прямоугольник 30"/>
          <p:cNvSpPr>
            <a:spLocks noChangeArrowheads="1"/>
          </p:cNvSpPr>
          <p:nvPr/>
        </p:nvSpPr>
        <p:spPr bwMode="auto">
          <a:xfrm>
            <a:off x="4787900" y="692150"/>
            <a:ext cx="4176713" cy="5905500"/>
          </a:xfrm>
          <a:prstGeom prst="rect">
            <a:avLst/>
          </a:prstGeom>
          <a:solidFill>
            <a:schemeClr val="accent1">
              <a:alpha val="47842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800"/>
          </a:p>
        </p:txBody>
      </p:sp>
      <p:sp>
        <p:nvSpPr>
          <p:cNvPr id="20483" name="Прямоугольник 29"/>
          <p:cNvSpPr>
            <a:spLocks noChangeArrowheads="1"/>
          </p:cNvSpPr>
          <p:nvPr/>
        </p:nvSpPr>
        <p:spPr bwMode="auto">
          <a:xfrm>
            <a:off x="179388" y="692150"/>
            <a:ext cx="4535487" cy="5451475"/>
          </a:xfrm>
          <a:prstGeom prst="rect">
            <a:avLst/>
          </a:prstGeom>
          <a:solidFill>
            <a:schemeClr val="accent1">
              <a:alpha val="47842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800"/>
          </a:p>
        </p:txBody>
      </p:sp>
      <p:sp>
        <p:nvSpPr>
          <p:cNvPr id="3077" name="TextBox 3"/>
          <p:cNvSpPr txBox="1">
            <a:spLocks noChangeArrowheads="1"/>
          </p:cNvSpPr>
          <p:nvPr/>
        </p:nvSpPr>
        <p:spPr bwMode="auto">
          <a:xfrm>
            <a:off x="0" y="357166"/>
            <a:ext cx="66437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rebuchet MS" pitchFamily="34" charset="0"/>
              </a:rPr>
              <a:t>Комбинированные сборные туры: Санкт-Петербург ПЛЮС</a:t>
            </a:r>
          </a:p>
        </p:txBody>
      </p:sp>
      <p:pic>
        <p:nvPicPr>
          <p:cNvPr id="16" name="Picture 9" descr="туроператор белый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65B3"/>
              </a:clrFrom>
              <a:clrTo>
                <a:srgbClr val="0065B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35713" y="0"/>
            <a:ext cx="2808287" cy="642938"/>
          </a:xfrm>
          <a:prstGeom prst="rect">
            <a:avLst/>
          </a:prstGeom>
          <a:solidFill>
            <a:schemeClr val="bg2">
              <a:lumMod val="75000"/>
              <a:alpha val="31000"/>
            </a:schemeClr>
          </a:solidFill>
          <a:ln>
            <a:noFill/>
          </a:ln>
          <a:extLst/>
        </p:spPr>
      </p:pic>
      <p:sp>
        <p:nvSpPr>
          <p:cNvPr id="3082" name="Text Box 23"/>
          <p:cNvSpPr txBox="1">
            <a:spLocks noChangeArrowheads="1"/>
          </p:cNvSpPr>
          <p:nvPr/>
        </p:nvSpPr>
        <p:spPr bwMode="auto">
          <a:xfrm>
            <a:off x="500034" y="857232"/>
            <a:ext cx="3816350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090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МРАМОРНОЕ НАСТРОЕНИЕ</a:t>
            </a:r>
            <a:endParaRPr lang="ru-RU" sz="900" dirty="0">
              <a:solidFill>
                <a:srgbClr val="090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9" name="Picture 49" descr="Albina: 9 &amp;mcy;&amp;acy;&amp;yacy; - &amp;Kcy;&amp;acy;&amp;lcy;&amp;iecy;&amp;ncy;&amp;dcy;&amp;acy;&amp;rcy;&amp;softcy; &amp;Icy;&amp;scy;&amp;tcy;&amp;ocy;&amp;rcy;&amp;icy;&amp;icy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8" y="5072063"/>
            <a:ext cx="3863975" cy="10715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90" name="Picture 52" descr="TNT Root Box (Torrents) - &amp;Tcy;&amp;ocy;&amp;rcy;&amp;rcy;&amp;iecy;&amp;ncy;&amp;tcy;&amp;ycy;, &amp;Fcy;&amp;icy;&amp;lcy;&amp;softcy;&amp;mcy;&amp;ycy;, &amp;Scy;&amp;iecy;&amp;rcy;&amp;icy;&amp;acy;&amp;lcy;&amp;ycy;, &amp;Kcy;&amp;icy;&amp;ncy;&amp;ocy;, &amp;Mcy;&amp;ucy;&amp;zcy;&amp;ycy;&amp;kcy;&amp;acy;, &amp;Kcy;&amp;lcy;&amp;icy;&amp;pcy;&amp;ycy;, &amp;Icy;&amp;gcy;&amp;rcy;&amp;y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88" y="1357313"/>
            <a:ext cx="3857625" cy="22447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91" name="TextBox 15"/>
          <p:cNvSpPr txBox="1">
            <a:spLocks noChangeArrowheads="1"/>
          </p:cNvSpPr>
          <p:nvPr/>
        </p:nvSpPr>
        <p:spPr bwMode="auto">
          <a:xfrm>
            <a:off x="5572125" y="6072188"/>
            <a:ext cx="3143250" cy="27622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CC0000"/>
                </a:solidFill>
                <a:latin typeface="Trebuchet MS" pitchFamily="34" charset="0"/>
              </a:rPr>
              <a:t>Крепость Корела в Приозерске</a:t>
            </a:r>
          </a:p>
        </p:txBody>
      </p:sp>
      <p:pic>
        <p:nvPicPr>
          <p:cNvPr id="20492" name="Объект 8"/>
          <p:cNvPicPr>
            <a:picLocks noChangeAspect="1"/>
          </p:cNvPicPr>
          <p:nvPr/>
        </p:nvPicPr>
        <p:blipFill>
          <a:blip r:embed="rId5"/>
          <a:srcRect l="2721" t="4683" r="5621" b="7832"/>
          <a:stretch>
            <a:fillRect/>
          </a:stretch>
        </p:blipFill>
        <p:spPr bwMode="auto">
          <a:xfrm>
            <a:off x="285750" y="3071813"/>
            <a:ext cx="1943100" cy="15716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93" name="TextBox 15"/>
          <p:cNvSpPr txBox="1">
            <a:spLocks noChangeArrowheads="1"/>
          </p:cNvSpPr>
          <p:nvPr/>
        </p:nvSpPr>
        <p:spPr bwMode="auto">
          <a:xfrm>
            <a:off x="6929438" y="1428750"/>
            <a:ext cx="1947862" cy="307975"/>
          </a:xfrm>
          <a:prstGeom prst="rect">
            <a:avLst/>
          </a:prstGeom>
          <a:solidFill>
            <a:schemeClr val="accent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CC0000"/>
                </a:solidFill>
                <a:latin typeface="Trebuchet MS" pitchFamily="34" charset="0"/>
              </a:rPr>
              <a:t>Мраморный каньон</a:t>
            </a:r>
          </a:p>
        </p:txBody>
      </p:sp>
      <p:pic>
        <p:nvPicPr>
          <p:cNvPr id="20494" name="Picture 38" descr="http://www.turizm.ru/country_gallery/168/592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1357313"/>
            <a:ext cx="2643188" cy="15859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95" name="TextBox 15"/>
          <p:cNvSpPr txBox="1">
            <a:spLocks noChangeArrowheads="1"/>
          </p:cNvSpPr>
          <p:nvPr/>
        </p:nvSpPr>
        <p:spPr bwMode="auto">
          <a:xfrm>
            <a:off x="857250" y="2714625"/>
            <a:ext cx="3714750" cy="307975"/>
          </a:xfrm>
          <a:prstGeom prst="rect">
            <a:avLst/>
          </a:prstGeom>
          <a:solidFill>
            <a:schemeClr val="accent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CC0000"/>
                </a:solidFill>
                <a:latin typeface="Trebuchet MS" pitchFamily="34" charset="0"/>
              </a:rPr>
              <a:t>Экскурсия «Красуйся, град Петров»</a:t>
            </a:r>
          </a:p>
        </p:txBody>
      </p:sp>
      <p:pic>
        <p:nvPicPr>
          <p:cNvPr id="20496" name="Picture 41" descr="http://img0.liveinternet.ru/images/attach/c/9/108/483/108483016_76136fb604fc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28875" y="3071813"/>
            <a:ext cx="2108200" cy="14049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97" name="TextBox 15"/>
          <p:cNvSpPr txBox="1">
            <a:spLocks noChangeArrowheads="1"/>
          </p:cNvSpPr>
          <p:nvPr/>
        </p:nvSpPr>
        <p:spPr bwMode="auto">
          <a:xfrm>
            <a:off x="2428875" y="4429125"/>
            <a:ext cx="2124075" cy="461963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Экскурсия в Исаакиевский собор</a:t>
            </a:r>
          </a:p>
        </p:txBody>
      </p:sp>
      <p:pic>
        <p:nvPicPr>
          <p:cNvPr id="20498" name="Picture 43" descr="http://www.escursionirussia.com/1/images/670_0_4111316_52486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50" y="5072063"/>
            <a:ext cx="4286250" cy="10969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99" name="TextBox 15"/>
          <p:cNvSpPr txBox="1">
            <a:spLocks noChangeArrowheads="1"/>
          </p:cNvSpPr>
          <p:nvPr/>
        </p:nvSpPr>
        <p:spPr bwMode="auto">
          <a:xfrm>
            <a:off x="285750" y="4500563"/>
            <a:ext cx="2071688" cy="461962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CC0000"/>
                </a:solidFill>
                <a:latin typeface="Trebuchet MS" pitchFamily="34" charset="0"/>
              </a:rPr>
              <a:t>Нижний парк с фонтанами в Петергофе</a:t>
            </a:r>
          </a:p>
        </p:txBody>
      </p:sp>
      <p:sp>
        <p:nvSpPr>
          <p:cNvPr id="20500" name="TextBox 15"/>
          <p:cNvSpPr txBox="1">
            <a:spLocks noChangeArrowheads="1"/>
          </p:cNvSpPr>
          <p:nvPr/>
        </p:nvSpPr>
        <p:spPr bwMode="auto">
          <a:xfrm>
            <a:off x="2857500" y="1428750"/>
            <a:ext cx="1624013" cy="738188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rebuchet MS" pitchFamily="34" charset="0"/>
              </a:rPr>
              <a:t>От 12 140 руб / чел за </a:t>
            </a:r>
          </a:p>
          <a:p>
            <a:pPr algn="ctr"/>
            <a:r>
              <a:rPr lang="ru-RU" sz="1400">
                <a:latin typeface="Trebuchet MS" pitchFamily="34" charset="0"/>
              </a:rPr>
              <a:t>4-дневный тур</a:t>
            </a:r>
          </a:p>
        </p:txBody>
      </p:sp>
      <p:sp>
        <p:nvSpPr>
          <p:cNvPr id="20501" name="TextBox 15"/>
          <p:cNvSpPr txBox="1">
            <a:spLocks noChangeArrowheads="1"/>
          </p:cNvSpPr>
          <p:nvPr/>
        </p:nvSpPr>
        <p:spPr bwMode="auto">
          <a:xfrm>
            <a:off x="5000625" y="3286125"/>
            <a:ext cx="2857500" cy="30797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rebuchet MS" pitchFamily="34" charset="0"/>
              </a:rPr>
              <a:t>Красота карельской природы </a:t>
            </a: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4929190" y="785794"/>
            <a:ext cx="3959226" cy="7232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rgbClr val="090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САНКТ-ПЕТЕРБУРГ + ГОРНЫЙ ПАРК «РУСКЕАЛА»</a:t>
            </a:r>
          </a:p>
          <a:p>
            <a:pPr algn="ctr">
              <a:defRPr/>
            </a:pPr>
            <a:r>
              <a:rPr lang="ru-RU" sz="9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ОДНОДНЕВНЫЙ ТУР В КАРЕЛИЮ</a:t>
            </a:r>
            <a:endParaRPr lang="ru-RU" sz="900" dirty="0">
              <a:solidFill>
                <a:srgbClr val="090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79388" y="6034088"/>
            <a:ext cx="5246687" cy="823912"/>
          </a:xfrm>
          <a:prstGeom prst="rect">
            <a:avLst/>
          </a:prstGeom>
          <a:solidFill>
            <a:srgbClr val="FFE6D3">
              <a:alpha val="600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www.petrospb.ru</a:t>
            </a:r>
            <a:endParaRPr lang="ru-RU" sz="4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0506" name="TextBox 15"/>
          <p:cNvSpPr txBox="1">
            <a:spLocks noChangeArrowheads="1"/>
          </p:cNvSpPr>
          <p:nvPr/>
        </p:nvSpPr>
        <p:spPr bwMode="auto">
          <a:xfrm>
            <a:off x="1714500" y="6000750"/>
            <a:ext cx="2857500" cy="30797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rebuchet MS" pitchFamily="34" charset="0"/>
              </a:rPr>
              <a:t>Государственный Эрмитаж</a:t>
            </a:r>
          </a:p>
        </p:txBody>
      </p:sp>
      <p:pic>
        <p:nvPicPr>
          <p:cNvPr id="20507" name="Picture 41" descr="http://img0.liveinternet.ru/images/attach/c/9/108/483/108483016_76136fb604fc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29438" y="3714750"/>
            <a:ext cx="1858962" cy="12382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508" name="TextBox 15"/>
          <p:cNvSpPr txBox="1">
            <a:spLocks noChangeArrowheads="1"/>
          </p:cNvSpPr>
          <p:nvPr/>
        </p:nvSpPr>
        <p:spPr bwMode="auto">
          <a:xfrm>
            <a:off x="6929438" y="4786313"/>
            <a:ext cx="1928812" cy="461962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Карельское лакомство</a:t>
            </a:r>
          </a:p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«калитки»</a:t>
            </a:r>
          </a:p>
        </p:txBody>
      </p:sp>
      <p:pic>
        <p:nvPicPr>
          <p:cNvPr id="20509" name="Picture 49" descr="Albina: 9 &amp;mcy;&amp;acy;&amp;yacy; - &amp;Kcy;&amp;acy;&amp;lcy;&amp;iecy;&amp;ncy;&amp;dcy;&amp;acy;&amp;rcy;&amp;softcy; &amp;Icy;&amp;scy;&amp;tcy;&amp;ocy;&amp;rcy;&amp;icy;&amp;icy;.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29188" y="3714750"/>
            <a:ext cx="1858962" cy="12382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510" name="TextBox 15"/>
          <p:cNvSpPr txBox="1">
            <a:spLocks noChangeArrowheads="1"/>
          </p:cNvSpPr>
          <p:nvPr/>
        </p:nvSpPr>
        <p:spPr bwMode="auto">
          <a:xfrm>
            <a:off x="4929188" y="4857750"/>
            <a:ext cx="1857375" cy="27622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Экстрим аттракционы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714348" y="0"/>
            <a:ext cx="5143504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dirty="0">
                <a:ln w="11430"/>
                <a:gradFill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C</a:t>
            </a:r>
            <a:r>
              <a:rPr lang="ru-RU" sz="2000" dirty="0" err="1">
                <a:ln w="11430"/>
                <a:gradFill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еребряное</a:t>
            </a:r>
            <a:r>
              <a:rPr lang="ru-RU" sz="2000" dirty="0">
                <a:ln w="11430"/>
                <a:gradFill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 ожерелье России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192084" y="6488668"/>
            <a:ext cx="3951916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8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14% при бронировании ОНЛАЙН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http://www.gorodokk.ru/fotosmall.php?foto=city/Sankt-peterburg_76.jpg&amp;w=orig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75"/>
            <a:ext cx="9144000" cy="596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Прямоугольник 29"/>
          <p:cNvSpPr>
            <a:spLocks noChangeArrowheads="1"/>
          </p:cNvSpPr>
          <p:nvPr/>
        </p:nvSpPr>
        <p:spPr bwMode="auto">
          <a:xfrm>
            <a:off x="214313" y="785813"/>
            <a:ext cx="8750300" cy="5451475"/>
          </a:xfrm>
          <a:prstGeom prst="rect">
            <a:avLst/>
          </a:prstGeom>
          <a:solidFill>
            <a:schemeClr val="accent1">
              <a:alpha val="47842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800"/>
          </a:p>
        </p:txBody>
      </p:sp>
      <p:pic>
        <p:nvPicPr>
          <p:cNvPr id="21507" name="Picture 52" descr="TNT Root Box (Torrents) - &amp;Tcy;&amp;ocy;&amp;rcy;&amp;rcy;&amp;iecy;&amp;ncy;&amp;tcy;&amp;ycy;, &amp;Fcy;&amp;icy;&amp;lcy;&amp;softcy;&amp;mcy;&amp;ycy;, &amp;Scy;&amp;iecy;&amp;rcy;&amp;icy;&amp;acy;&amp;lcy;&amp;ycy;, &amp;Kcy;&amp;icy;&amp;ncy;&amp;ocy;, &amp;Mcy;&amp;ucy;&amp;zcy;&amp;ycy;&amp;kcy;&amp;acy;, &amp;Kcy;&amp;lcy;&amp;icy;&amp;pcy;&amp;ycy;, &amp;Icy;&amp;gcy;&amp;rcy;&amp;y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4350" y="1714500"/>
            <a:ext cx="4487863" cy="19288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1508" name="Объект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1285875"/>
            <a:ext cx="3571875" cy="23828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1509" name="Picture 3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13" y="3857625"/>
            <a:ext cx="3038475" cy="20240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1510" name="Picture 38" descr="http://www.turizm.ru/country_gallery/168/592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" y="3857625"/>
            <a:ext cx="2714625" cy="20399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511" name="TextBox 15"/>
          <p:cNvSpPr txBox="1">
            <a:spLocks noChangeArrowheads="1"/>
          </p:cNvSpPr>
          <p:nvPr/>
        </p:nvSpPr>
        <p:spPr bwMode="auto">
          <a:xfrm>
            <a:off x="500063" y="5786438"/>
            <a:ext cx="2786062" cy="307975"/>
          </a:xfrm>
          <a:prstGeom prst="rect">
            <a:avLst/>
          </a:prstGeom>
          <a:solidFill>
            <a:schemeClr val="accent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CC0000"/>
                </a:solidFill>
                <a:latin typeface="Trebuchet MS" pitchFamily="34" charset="0"/>
              </a:rPr>
              <a:t>Морской собор в Кронштадте</a:t>
            </a:r>
          </a:p>
        </p:txBody>
      </p:sp>
      <p:pic>
        <p:nvPicPr>
          <p:cNvPr id="21512" name="Picture 41" descr="http://img0.liveinternet.ru/images/attach/c/9/108/483/108483016_76136fb604fc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00875" y="3857625"/>
            <a:ext cx="1697038" cy="22590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513" name="TextBox 15"/>
          <p:cNvSpPr txBox="1">
            <a:spLocks noChangeArrowheads="1"/>
          </p:cNvSpPr>
          <p:nvPr/>
        </p:nvSpPr>
        <p:spPr bwMode="auto">
          <a:xfrm>
            <a:off x="6000750" y="6000750"/>
            <a:ext cx="3000375" cy="461963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CC0000"/>
                </a:solidFill>
                <a:latin typeface="Trebuchet MS" pitchFamily="34" charset="0"/>
              </a:rPr>
              <a:t>Мемориал защитникам крепости в годы Великой Отечественной Войны</a:t>
            </a:r>
          </a:p>
        </p:txBody>
      </p:sp>
      <p:sp>
        <p:nvSpPr>
          <p:cNvPr id="21514" name="TextBox 15"/>
          <p:cNvSpPr txBox="1">
            <a:spLocks noChangeArrowheads="1"/>
          </p:cNvSpPr>
          <p:nvPr/>
        </p:nvSpPr>
        <p:spPr bwMode="auto">
          <a:xfrm>
            <a:off x="6572250" y="3214688"/>
            <a:ext cx="2214563" cy="52387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rebuchet MS" pitchFamily="34" charset="0"/>
              </a:rPr>
              <a:t>От 11 440 руб / чел за </a:t>
            </a:r>
          </a:p>
          <a:p>
            <a:pPr algn="ctr"/>
            <a:r>
              <a:rPr lang="ru-RU" sz="1400">
                <a:latin typeface="Trebuchet MS" pitchFamily="34" charset="0"/>
              </a:rPr>
              <a:t>4-дневный тур</a:t>
            </a: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4286248" y="1285860"/>
            <a:ext cx="4572032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Крепость «Орешек»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79388" y="6034088"/>
            <a:ext cx="5246687" cy="823912"/>
          </a:xfrm>
          <a:prstGeom prst="rect">
            <a:avLst/>
          </a:prstGeom>
          <a:solidFill>
            <a:srgbClr val="FFE6D3">
              <a:alpha val="600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www.petrospb.ru</a:t>
            </a:r>
            <a:endParaRPr lang="ru-RU" sz="4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1519" name="TextBox 15"/>
          <p:cNvSpPr txBox="1">
            <a:spLocks noChangeArrowheads="1"/>
          </p:cNvSpPr>
          <p:nvPr/>
        </p:nvSpPr>
        <p:spPr bwMode="auto">
          <a:xfrm>
            <a:off x="3786188" y="5715000"/>
            <a:ext cx="2071687" cy="461963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Музей-диорама </a:t>
            </a:r>
          </a:p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«Невская Битва 1240»</a:t>
            </a:r>
          </a:p>
        </p:txBody>
      </p:sp>
      <p:sp>
        <p:nvSpPr>
          <p:cNvPr id="3082" name="Text Box 23"/>
          <p:cNvSpPr txBox="1">
            <a:spLocks noChangeArrowheads="1"/>
          </p:cNvSpPr>
          <p:nvPr/>
        </p:nvSpPr>
        <p:spPr bwMode="auto">
          <a:xfrm>
            <a:off x="571472" y="857232"/>
            <a:ext cx="828680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rgbClr val="090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САНКТ-ПЕТЕРБУРГ + ФОРПОСТЫ РОССИИ </a:t>
            </a:r>
            <a:r>
              <a:rPr lang="ru-RU" sz="1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ОДНОДНЕВНЫЙ ТУР В ШЛИССЕЛЬБУРГ</a:t>
            </a:r>
          </a:p>
        </p:txBody>
      </p:sp>
      <p:sp>
        <p:nvSpPr>
          <p:cNvPr id="21523" name="TextBox 15"/>
          <p:cNvSpPr txBox="1">
            <a:spLocks noChangeArrowheads="1"/>
          </p:cNvSpPr>
          <p:nvPr/>
        </p:nvSpPr>
        <p:spPr bwMode="auto">
          <a:xfrm>
            <a:off x="2714625" y="2786063"/>
            <a:ext cx="1357313" cy="830262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Усть-Ижора</a:t>
            </a:r>
          </a:p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Место «Невской Битвы 1240»</a:t>
            </a: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0" y="357166"/>
            <a:ext cx="66437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rebuchet MS" pitchFamily="34" charset="0"/>
              </a:rPr>
              <a:t>Комбинированные сборные туры: Санкт-Петербург ПЛЮС</a:t>
            </a:r>
          </a:p>
        </p:txBody>
      </p:sp>
      <p:pic>
        <p:nvPicPr>
          <p:cNvPr id="20" name="Picture 9" descr="туроператор белый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65B3"/>
              </a:clrFrom>
              <a:clrTo>
                <a:srgbClr val="0065B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35713" y="0"/>
            <a:ext cx="2808287" cy="642938"/>
          </a:xfrm>
          <a:prstGeom prst="rect">
            <a:avLst/>
          </a:prstGeom>
          <a:solidFill>
            <a:schemeClr val="bg2">
              <a:lumMod val="75000"/>
              <a:alpha val="31000"/>
            </a:schemeClr>
          </a:solidFill>
          <a:ln>
            <a:noFill/>
          </a:ln>
          <a:extLst/>
        </p:spPr>
      </p:pic>
      <p:sp>
        <p:nvSpPr>
          <p:cNvPr id="21" name="Прямоугольник 20"/>
          <p:cNvSpPr/>
          <p:nvPr/>
        </p:nvSpPr>
        <p:spPr>
          <a:xfrm>
            <a:off x="714348" y="0"/>
            <a:ext cx="5143504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dirty="0">
                <a:ln w="11430"/>
                <a:gradFill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C</a:t>
            </a:r>
            <a:r>
              <a:rPr lang="ru-RU" sz="2000" dirty="0" err="1">
                <a:ln w="11430"/>
                <a:gradFill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еребряное</a:t>
            </a:r>
            <a:r>
              <a:rPr lang="ru-RU" sz="2000" dirty="0">
                <a:ln w="11430"/>
                <a:gradFill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 ожерелье России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192084" y="6488668"/>
            <a:ext cx="3951916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8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14% при бронировании ОНЛАЙН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http://www.gorodokk.ru/fotosmall.php?foto=city/Sankt-peterburg_76.jpg&amp;w=orig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0575"/>
            <a:ext cx="9144000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9"/>
          <p:cNvSpPr>
            <a:spLocks noChangeArrowheads="1"/>
          </p:cNvSpPr>
          <p:nvPr/>
        </p:nvSpPr>
        <p:spPr bwMode="auto">
          <a:xfrm>
            <a:off x="214313" y="1143000"/>
            <a:ext cx="8643937" cy="5094288"/>
          </a:xfrm>
          <a:prstGeom prst="rect">
            <a:avLst/>
          </a:prstGeom>
          <a:solidFill>
            <a:schemeClr val="accent1">
              <a:alpha val="47842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800"/>
          </a:p>
        </p:txBody>
      </p:sp>
      <p:sp>
        <p:nvSpPr>
          <p:cNvPr id="3082" name="Text Box 23"/>
          <p:cNvSpPr txBox="1">
            <a:spLocks noChangeArrowheads="1"/>
          </p:cNvSpPr>
          <p:nvPr/>
        </p:nvSpPr>
        <p:spPr bwMode="auto">
          <a:xfrm>
            <a:off x="428596" y="1500174"/>
            <a:ext cx="3000396" cy="55399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ФОРПОСТЫ РОССИИ</a:t>
            </a:r>
          </a:p>
          <a:p>
            <a:pPr algn="ctr">
              <a:defRPr/>
            </a:pPr>
            <a:r>
              <a:rPr lang="ru-RU" sz="1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ОДНОДНЕВНЫЙ ТУР В ВЫБОРГ  11.06.16</a:t>
            </a:r>
          </a:p>
        </p:txBody>
      </p:sp>
      <p:pic>
        <p:nvPicPr>
          <p:cNvPr id="22534" name="Picture 49" descr="Albina: 9 &amp;mcy;&amp;acy;&amp;yacy; - &amp;Kcy;&amp;acy;&amp;lcy;&amp;iecy;&amp;ncy;&amp;dcy;&amp;acy;&amp;rcy;&amp;softcy; &amp;Icy;&amp;scy;&amp;tcy;&amp;ocy;&amp;rcy;&amp;icy;&amp;icy;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5072063"/>
            <a:ext cx="1928813" cy="965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535" name="Picture 52" descr="TNT Root Box (Torrents) - &amp;Tcy;&amp;ocy;&amp;rcy;&amp;rcy;&amp;iecy;&amp;ncy;&amp;tcy;&amp;ycy;, &amp;Fcy;&amp;icy;&amp;lcy;&amp;softcy;&amp;mcy;&amp;ycy;, &amp;Scy;&amp;iecy;&amp;rcy;&amp;icy;&amp;acy;&amp;lcy;&amp;ycy;, &amp;Kcy;&amp;icy;&amp;ncy;&amp;ocy;, &amp;Mcy;&amp;ucy;&amp;zcy;&amp;ycy;&amp;kcy;&amp;acy;, &amp;Kcy;&amp;lcy;&amp;icy;&amp;pcy;&amp;ycy;, &amp;Icy;&amp;gcy;&amp;rcy;&amp;y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75" y="2143125"/>
            <a:ext cx="3381375" cy="22447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536" name="Picture 3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4643438"/>
            <a:ext cx="1531937" cy="14239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537" name="Picture 36" descr="http://img1.liveinternet.ru/images/attach/c/7/95/145/95145247_large_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5" y="2143125"/>
            <a:ext cx="4054475" cy="22701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538" name="Picture 38" descr="http://www.turizm.ru/country_gallery/168/592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7938" y="4625975"/>
            <a:ext cx="2428875" cy="18208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539" name="Picture 41" descr="http://img0.liveinternet.ru/images/attach/c/9/108/483/108483016_76136fb604fc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57375" y="4643438"/>
            <a:ext cx="2251075" cy="14319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2540" name="TextBox 15"/>
          <p:cNvSpPr txBox="1">
            <a:spLocks noChangeArrowheads="1"/>
          </p:cNvSpPr>
          <p:nvPr/>
        </p:nvSpPr>
        <p:spPr bwMode="auto">
          <a:xfrm>
            <a:off x="4214813" y="4714875"/>
            <a:ext cx="2124075" cy="27622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ВЫБОРГСКИЙ КРЕНДЕЛЬ</a:t>
            </a:r>
          </a:p>
        </p:txBody>
      </p:sp>
      <p:sp>
        <p:nvSpPr>
          <p:cNvPr id="22541" name="TextBox 15"/>
          <p:cNvSpPr txBox="1">
            <a:spLocks noChangeArrowheads="1"/>
          </p:cNvSpPr>
          <p:nvPr/>
        </p:nvSpPr>
        <p:spPr bwMode="auto">
          <a:xfrm>
            <a:off x="428625" y="4357688"/>
            <a:ext cx="4500563" cy="27622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CC0000"/>
                </a:solidFill>
                <a:latin typeface="Trebuchet MS" pitchFamily="34" charset="0"/>
              </a:rPr>
              <a:t>Показательные выступления: конные состязания</a:t>
            </a:r>
          </a:p>
        </p:txBody>
      </p:sp>
      <p:sp>
        <p:nvSpPr>
          <p:cNvPr id="22542" name="TextBox 15"/>
          <p:cNvSpPr txBox="1">
            <a:spLocks noChangeArrowheads="1"/>
          </p:cNvSpPr>
          <p:nvPr/>
        </p:nvSpPr>
        <p:spPr bwMode="auto">
          <a:xfrm>
            <a:off x="5072063" y="2143125"/>
            <a:ext cx="1500187" cy="738188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rebuchet MS" pitchFamily="34" charset="0"/>
              </a:rPr>
              <a:t>От 12 240 руб / чел за </a:t>
            </a:r>
          </a:p>
          <a:p>
            <a:pPr algn="ctr"/>
            <a:r>
              <a:rPr lang="ru-RU" sz="1400">
                <a:latin typeface="Trebuchet MS" pitchFamily="34" charset="0"/>
              </a:rPr>
              <a:t>4-дневный тур</a:t>
            </a:r>
          </a:p>
        </p:txBody>
      </p:sp>
      <p:sp>
        <p:nvSpPr>
          <p:cNvPr id="22543" name="TextBox 15"/>
          <p:cNvSpPr txBox="1">
            <a:spLocks noChangeArrowheads="1"/>
          </p:cNvSpPr>
          <p:nvPr/>
        </p:nvSpPr>
        <p:spPr bwMode="auto">
          <a:xfrm>
            <a:off x="4929188" y="3929063"/>
            <a:ext cx="1714500" cy="52387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rebuchet MS" pitchFamily="34" charset="0"/>
              </a:rPr>
              <a:t>Выборгский замок</a:t>
            </a: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857224" y="857232"/>
            <a:ext cx="7602564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090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САНКТ-ПЕТЕРБУРГ + «Рыцарские турниры» в ВЫБОРГЕ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785938" y="6334125"/>
            <a:ext cx="3929062" cy="523875"/>
          </a:xfrm>
          <a:prstGeom prst="rect">
            <a:avLst/>
          </a:prstGeom>
          <a:solidFill>
            <a:srgbClr val="FFE6D3">
              <a:alpha val="600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www.petrospb.ru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2548" name="TextBox 15"/>
          <p:cNvSpPr txBox="1">
            <a:spLocks noChangeArrowheads="1"/>
          </p:cNvSpPr>
          <p:nvPr/>
        </p:nvSpPr>
        <p:spPr bwMode="auto">
          <a:xfrm>
            <a:off x="7358063" y="4500563"/>
            <a:ext cx="1428750" cy="27622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Парк Монрепо</a:t>
            </a:r>
          </a:p>
        </p:txBody>
      </p:sp>
      <p:sp>
        <p:nvSpPr>
          <p:cNvPr id="22549" name="TextBox 15"/>
          <p:cNvSpPr txBox="1">
            <a:spLocks noChangeArrowheads="1"/>
          </p:cNvSpPr>
          <p:nvPr/>
        </p:nvSpPr>
        <p:spPr bwMode="auto">
          <a:xfrm>
            <a:off x="142875" y="6072188"/>
            <a:ext cx="1714500" cy="52387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rebuchet MS" pitchFamily="34" charset="0"/>
              </a:rPr>
              <a:t>Сражение </a:t>
            </a:r>
          </a:p>
          <a:p>
            <a:pPr algn="ctr"/>
            <a:r>
              <a:rPr lang="ru-RU" sz="1400">
                <a:latin typeface="Trebuchet MS" pitchFamily="34" charset="0"/>
              </a:rPr>
              <a:t>пеших воинов</a:t>
            </a:r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4071934" y="1500174"/>
            <a:ext cx="4643470" cy="55399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ПРЕДАНИЯ СТАРИНЫ ДАЛЁКОЙ</a:t>
            </a:r>
          </a:p>
          <a:p>
            <a:pPr algn="ctr">
              <a:defRPr/>
            </a:pPr>
            <a:r>
              <a:rPr lang="ru-RU" sz="1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ДВУХДНЕВНЫЙ ТУР В ВЫБОРГ  30-31.07.2016</a:t>
            </a:r>
          </a:p>
        </p:txBody>
      </p:sp>
      <p:sp>
        <p:nvSpPr>
          <p:cNvPr id="22553" name="TextBox 15"/>
          <p:cNvSpPr txBox="1">
            <a:spLocks noChangeArrowheads="1"/>
          </p:cNvSpPr>
          <p:nvPr/>
        </p:nvSpPr>
        <p:spPr bwMode="auto">
          <a:xfrm>
            <a:off x="428625" y="2143125"/>
            <a:ext cx="1571625" cy="738188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rebuchet MS" pitchFamily="34" charset="0"/>
              </a:rPr>
              <a:t>От 12 190 руб / чел за </a:t>
            </a:r>
          </a:p>
          <a:p>
            <a:pPr algn="ctr"/>
            <a:r>
              <a:rPr lang="ru-RU" sz="1400">
                <a:latin typeface="Trebuchet MS" pitchFamily="34" charset="0"/>
              </a:rPr>
              <a:t>4-дневный тур</a:t>
            </a:r>
          </a:p>
        </p:txBody>
      </p:sp>
      <p:sp>
        <p:nvSpPr>
          <p:cNvPr id="22554" name="TextBox 15"/>
          <p:cNvSpPr txBox="1">
            <a:spLocks noChangeArrowheads="1"/>
          </p:cNvSpPr>
          <p:nvPr/>
        </p:nvSpPr>
        <p:spPr bwMode="auto">
          <a:xfrm>
            <a:off x="2000250" y="5929313"/>
            <a:ext cx="1947863" cy="307975"/>
          </a:xfrm>
          <a:prstGeom prst="rect">
            <a:avLst/>
          </a:prstGeom>
          <a:solidFill>
            <a:schemeClr val="accent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CC0000"/>
                </a:solidFill>
                <a:latin typeface="Trebuchet MS" pitchFamily="34" charset="0"/>
              </a:rPr>
              <a:t>Огненное шоу</a:t>
            </a:r>
          </a:p>
        </p:txBody>
      </p:sp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0" y="357166"/>
            <a:ext cx="66437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rebuchet MS" pitchFamily="34" charset="0"/>
              </a:rPr>
              <a:t>Комбинированные сборные туры: Санкт-Петербург ПЛЮС</a:t>
            </a:r>
          </a:p>
        </p:txBody>
      </p:sp>
      <p:pic>
        <p:nvPicPr>
          <p:cNvPr id="26" name="Picture 9" descr="туроператор белый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65B3"/>
              </a:clrFrom>
              <a:clrTo>
                <a:srgbClr val="0065B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35713" y="0"/>
            <a:ext cx="2808287" cy="642938"/>
          </a:xfrm>
          <a:prstGeom prst="rect">
            <a:avLst/>
          </a:prstGeom>
          <a:solidFill>
            <a:schemeClr val="bg2">
              <a:lumMod val="75000"/>
              <a:alpha val="31000"/>
            </a:schemeClr>
          </a:solidFill>
          <a:ln>
            <a:noFill/>
          </a:ln>
          <a:extLst/>
        </p:spPr>
      </p:pic>
      <p:sp>
        <p:nvSpPr>
          <p:cNvPr id="27" name="Прямоугольник 26"/>
          <p:cNvSpPr/>
          <p:nvPr/>
        </p:nvSpPr>
        <p:spPr>
          <a:xfrm>
            <a:off x="714348" y="0"/>
            <a:ext cx="5143504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dirty="0">
                <a:ln w="11430"/>
                <a:gradFill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C</a:t>
            </a:r>
            <a:r>
              <a:rPr lang="ru-RU" sz="2000" dirty="0" err="1">
                <a:ln w="11430"/>
                <a:gradFill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еребряное</a:t>
            </a:r>
            <a:r>
              <a:rPr lang="ru-RU" sz="2000" dirty="0">
                <a:ln w="11430"/>
                <a:gradFill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 ожерелье России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192084" y="6488668"/>
            <a:ext cx="3951916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8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14% при бронировании ОНЛАЙН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http://www.gorodokk.ru/fotosmall.php?foto=city/Sankt-peterburg_76.jpg&amp;w=orig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75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Прямоугольник 30"/>
          <p:cNvSpPr>
            <a:spLocks noChangeArrowheads="1"/>
          </p:cNvSpPr>
          <p:nvPr/>
        </p:nvSpPr>
        <p:spPr bwMode="auto">
          <a:xfrm>
            <a:off x="4787900" y="692150"/>
            <a:ext cx="4176713" cy="5665788"/>
          </a:xfrm>
          <a:prstGeom prst="rect">
            <a:avLst/>
          </a:prstGeom>
          <a:solidFill>
            <a:schemeClr val="accent1">
              <a:alpha val="47842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800"/>
          </a:p>
        </p:txBody>
      </p:sp>
      <p:sp>
        <p:nvSpPr>
          <p:cNvPr id="24579" name="Прямоугольник 29"/>
          <p:cNvSpPr>
            <a:spLocks noChangeArrowheads="1"/>
          </p:cNvSpPr>
          <p:nvPr/>
        </p:nvSpPr>
        <p:spPr bwMode="auto">
          <a:xfrm>
            <a:off x="179388" y="692150"/>
            <a:ext cx="4535487" cy="5451475"/>
          </a:xfrm>
          <a:prstGeom prst="rect">
            <a:avLst/>
          </a:prstGeom>
          <a:solidFill>
            <a:schemeClr val="accent1">
              <a:alpha val="47842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800"/>
          </a:p>
        </p:txBody>
      </p:sp>
      <p:sp>
        <p:nvSpPr>
          <p:cNvPr id="3082" name="Text Box 23"/>
          <p:cNvSpPr txBox="1">
            <a:spLocks noChangeArrowheads="1"/>
          </p:cNvSpPr>
          <p:nvPr/>
        </p:nvSpPr>
        <p:spPr bwMode="auto">
          <a:xfrm>
            <a:off x="500034" y="785794"/>
            <a:ext cx="3857652" cy="27699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rgbClr val="090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САНКТ-ПЕТЕРБУРГ + ИЗВАРА И ГАТЧИНА</a:t>
            </a:r>
          </a:p>
        </p:txBody>
      </p:sp>
      <p:pic>
        <p:nvPicPr>
          <p:cNvPr id="24583" name="Picture 52" descr="TNT Root Box (Torrents) - &amp;Tcy;&amp;ocy;&amp;rcy;&amp;rcy;&amp;iecy;&amp;ncy;&amp;tcy;&amp;ycy;, &amp;Fcy;&amp;icy;&amp;lcy;&amp;softcy;&amp;mcy;&amp;ycy;, &amp;Scy;&amp;iecy;&amp;rcy;&amp;icy;&amp;acy;&amp;lcy;&amp;ycy;, &amp;Kcy;&amp;icy;&amp;ncy;&amp;ocy;, &amp;Mcy;&amp;ucy;&amp;zcy;&amp;ycy;&amp;kcy;&amp;acy;, &amp;Kcy;&amp;lcy;&amp;icy;&amp;pcy;&amp;ycy;, &amp;Icy;&amp;gcy;&amp;rcy;&amp;y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1357313"/>
            <a:ext cx="3960813" cy="26431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4584" name="Объект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88" y="3071813"/>
            <a:ext cx="1943100" cy="14573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4585" name="TextBox 15"/>
          <p:cNvSpPr txBox="1">
            <a:spLocks noChangeArrowheads="1"/>
          </p:cNvSpPr>
          <p:nvPr/>
        </p:nvSpPr>
        <p:spPr bwMode="auto">
          <a:xfrm>
            <a:off x="4929188" y="3429000"/>
            <a:ext cx="3876675" cy="523875"/>
          </a:xfrm>
          <a:prstGeom prst="rect">
            <a:avLst/>
          </a:prstGeom>
          <a:solidFill>
            <a:schemeClr val="accent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CC0000"/>
                </a:solidFill>
                <a:latin typeface="Trebuchet MS" pitchFamily="34" charset="0"/>
              </a:rPr>
              <a:t>Классическая музыка в декорациях императорского замка</a:t>
            </a:r>
          </a:p>
        </p:txBody>
      </p:sp>
      <p:pic>
        <p:nvPicPr>
          <p:cNvPr id="24586" name="Picture 38" descr="http://www.turizm.ru/country_gallery/168/592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1143000"/>
            <a:ext cx="2428875" cy="18208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4587" name="Picture 41" descr="http://img0.liveinternet.ru/images/attach/c/9/108/483/108483016_76136fb604f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8" y="3500438"/>
            <a:ext cx="2108200" cy="11842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4588" name="TextBox 15"/>
          <p:cNvSpPr txBox="1">
            <a:spLocks noChangeArrowheads="1"/>
          </p:cNvSpPr>
          <p:nvPr/>
        </p:nvSpPr>
        <p:spPr bwMode="auto">
          <a:xfrm>
            <a:off x="357188" y="3071813"/>
            <a:ext cx="2124075" cy="461962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Дом станционного смотрителя</a:t>
            </a:r>
          </a:p>
        </p:txBody>
      </p:sp>
      <p:sp>
        <p:nvSpPr>
          <p:cNvPr id="24589" name="TextBox 15"/>
          <p:cNvSpPr txBox="1">
            <a:spLocks noChangeArrowheads="1"/>
          </p:cNvSpPr>
          <p:nvPr/>
        </p:nvSpPr>
        <p:spPr bwMode="auto">
          <a:xfrm>
            <a:off x="2643188" y="4429125"/>
            <a:ext cx="1928812" cy="461963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CC0000"/>
                </a:solidFill>
                <a:latin typeface="Trebuchet MS" pitchFamily="34" charset="0"/>
              </a:rPr>
              <a:t>Храм Казанской иконы Божьей матери</a:t>
            </a: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4929190" y="785794"/>
            <a:ext cx="3959226" cy="4770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rgbClr val="090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НОЧЬ МУЗЫКИ В ГАТЧИНЕ</a:t>
            </a:r>
          </a:p>
          <a:p>
            <a:pPr algn="ctr">
              <a:defRPr/>
            </a:pPr>
            <a:r>
              <a:rPr lang="ru-RU" sz="9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ОДНОДНЕВНЫЙ ТУР 02.07.2016</a:t>
            </a:r>
            <a:endParaRPr lang="ru-RU" sz="900" dirty="0">
              <a:solidFill>
                <a:srgbClr val="090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93" name="Picture 49" descr="Albina: 9 &amp;mcy;&amp;acy;&amp;yacy; - &amp;Kcy;&amp;acy;&amp;lcy;&amp;iecy;&amp;ncy;&amp;dcy;&amp;acy;&amp;rcy;&amp;softcy; &amp;Icy;&amp;scy;&amp;tcy;&amp;ocy;&amp;rcy;&amp;icy;&amp;icy;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29250" y="4143375"/>
            <a:ext cx="3429000" cy="2286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4594" name="TextBox 15"/>
          <p:cNvSpPr txBox="1">
            <a:spLocks noChangeArrowheads="1"/>
          </p:cNvSpPr>
          <p:nvPr/>
        </p:nvSpPr>
        <p:spPr bwMode="auto">
          <a:xfrm>
            <a:off x="7286625" y="6072188"/>
            <a:ext cx="1571625" cy="461962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Сцена на открытом воздухе</a:t>
            </a:r>
          </a:p>
        </p:txBody>
      </p:sp>
      <p:pic>
        <p:nvPicPr>
          <p:cNvPr id="24595" name="Picture 41" descr="http://img0.liveinternet.ru/images/attach/c/9/108/483/108483016_76136fb604fc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43250" y="1571625"/>
            <a:ext cx="1035050" cy="14049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4596" name="TextBox 15"/>
          <p:cNvSpPr txBox="1">
            <a:spLocks noChangeArrowheads="1"/>
          </p:cNvSpPr>
          <p:nvPr/>
        </p:nvSpPr>
        <p:spPr bwMode="auto">
          <a:xfrm>
            <a:off x="2286000" y="1143000"/>
            <a:ext cx="2214563" cy="52387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rebuchet MS" pitchFamily="34" charset="0"/>
              </a:rPr>
              <a:t>От 12 190 руб / чел за </a:t>
            </a:r>
          </a:p>
          <a:p>
            <a:pPr algn="ctr"/>
            <a:r>
              <a:rPr lang="ru-RU" sz="1400">
                <a:latin typeface="Trebuchet MS" pitchFamily="34" charset="0"/>
              </a:rPr>
              <a:t>4-дневный тур</a:t>
            </a:r>
          </a:p>
        </p:txBody>
      </p:sp>
      <p:sp>
        <p:nvSpPr>
          <p:cNvPr id="24597" name="TextBox 15"/>
          <p:cNvSpPr txBox="1">
            <a:spLocks noChangeArrowheads="1"/>
          </p:cNvSpPr>
          <p:nvPr/>
        </p:nvSpPr>
        <p:spPr bwMode="auto">
          <a:xfrm>
            <a:off x="1143000" y="2643188"/>
            <a:ext cx="2214563" cy="307975"/>
          </a:xfrm>
          <a:prstGeom prst="rect">
            <a:avLst/>
          </a:prstGeom>
          <a:solidFill>
            <a:schemeClr val="accent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CC0000"/>
                </a:solidFill>
                <a:latin typeface="Trebuchet MS" pitchFamily="34" charset="0"/>
              </a:rPr>
              <a:t>Усадьба Н.К.Рериха</a:t>
            </a:r>
          </a:p>
        </p:txBody>
      </p:sp>
      <p:pic>
        <p:nvPicPr>
          <p:cNvPr id="24598" name="Picture 43" descr="http://www.escursionirussia.com/1/images/670_0_4111316_52486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50" y="5000625"/>
            <a:ext cx="4337050" cy="12144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4599" name="TextBox 15"/>
          <p:cNvSpPr txBox="1">
            <a:spLocks noChangeArrowheads="1"/>
          </p:cNvSpPr>
          <p:nvPr/>
        </p:nvSpPr>
        <p:spPr bwMode="auto">
          <a:xfrm>
            <a:off x="357188" y="4786313"/>
            <a:ext cx="2143125" cy="30797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rebuchet MS" pitchFamily="34" charset="0"/>
              </a:rPr>
              <a:t>Гатчинский дворец</a:t>
            </a:r>
          </a:p>
        </p:txBody>
      </p:sp>
      <p:pic>
        <p:nvPicPr>
          <p:cNvPr id="24600" name="Picture 49" descr="Albina: 9 &amp;mcy;&amp;acy;&amp;yacy; - &amp;Kcy;&amp;acy;&amp;lcy;&amp;iecy;&amp;ncy;&amp;dcy;&amp;acy;&amp;rcy;&amp;softcy; &amp;Icy;&amp;scy;&amp;tcy;&amp;ocy;&amp;rcy;&amp;icy;&amp;icy;.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57750" y="4143375"/>
            <a:ext cx="1714500" cy="1143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4601" name="TextBox 15"/>
          <p:cNvSpPr txBox="1">
            <a:spLocks noChangeArrowheads="1"/>
          </p:cNvSpPr>
          <p:nvPr/>
        </p:nvSpPr>
        <p:spPr bwMode="auto">
          <a:xfrm>
            <a:off x="4786313" y="5000625"/>
            <a:ext cx="1857375" cy="285750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CC0000"/>
                </a:solidFill>
                <a:latin typeface="Trebuchet MS" pitchFamily="34" charset="0"/>
              </a:rPr>
              <a:t>Приоратский дворец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42875" y="6211888"/>
            <a:ext cx="5246688" cy="646112"/>
          </a:xfrm>
          <a:prstGeom prst="rect">
            <a:avLst/>
          </a:prstGeom>
          <a:solidFill>
            <a:srgbClr val="FFE6D3">
              <a:alpha val="600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www.petrospb.ru</a:t>
            </a:r>
            <a:endParaRPr lang="ru-RU" sz="36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4603" name="Picture 49" descr="Albina: 9 &amp;mcy;&amp;acy;&amp;yacy; - &amp;Kcy;&amp;acy;&amp;lcy;&amp;iecy;&amp;ncy;&amp;dcy;&amp;acy;&amp;rcy;&amp;softcy; &amp;Icy;&amp;scy;&amp;tcy;&amp;ocy;&amp;rcy;&amp;icy;&amp;icy;.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57750" y="5286375"/>
            <a:ext cx="1714500" cy="1143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0" y="357166"/>
            <a:ext cx="66437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rebuchet MS" pitchFamily="34" charset="0"/>
              </a:rPr>
              <a:t>Комбинированные сборные туры: Санкт-Петербург ПЛЮС</a:t>
            </a:r>
          </a:p>
        </p:txBody>
      </p:sp>
      <p:pic>
        <p:nvPicPr>
          <p:cNvPr id="39" name="Picture 9" descr="туроператор белый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65B3"/>
              </a:clrFrom>
              <a:clrTo>
                <a:srgbClr val="0065B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35713" y="0"/>
            <a:ext cx="2808287" cy="642938"/>
          </a:xfrm>
          <a:prstGeom prst="rect">
            <a:avLst/>
          </a:prstGeom>
          <a:solidFill>
            <a:schemeClr val="bg2">
              <a:lumMod val="75000"/>
              <a:alpha val="31000"/>
            </a:schemeClr>
          </a:solidFill>
          <a:ln>
            <a:noFill/>
          </a:ln>
          <a:extLst/>
        </p:spPr>
      </p:pic>
      <p:sp>
        <p:nvSpPr>
          <p:cNvPr id="40" name="Прямоугольник 39"/>
          <p:cNvSpPr/>
          <p:nvPr/>
        </p:nvSpPr>
        <p:spPr>
          <a:xfrm>
            <a:off x="714348" y="0"/>
            <a:ext cx="5143504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dirty="0">
                <a:ln w="11430"/>
                <a:gradFill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C</a:t>
            </a:r>
            <a:r>
              <a:rPr lang="ru-RU" sz="2000" dirty="0" err="1">
                <a:ln w="11430"/>
                <a:gradFill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еребряное</a:t>
            </a:r>
            <a:r>
              <a:rPr lang="ru-RU" sz="2000" dirty="0">
                <a:ln w="11430"/>
                <a:gradFill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 ожерелье России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5192084" y="6488668"/>
            <a:ext cx="3951916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8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14% при бронировании ОНЛАЙН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http://www.gorodokk.ru/fotosmall.php?foto=city/Sankt-peterburg_76.jpg&amp;w=orig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813"/>
            <a:ext cx="9144000" cy="572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Прямоугольник 30"/>
          <p:cNvSpPr>
            <a:spLocks noChangeArrowheads="1"/>
          </p:cNvSpPr>
          <p:nvPr/>
        </p:nvSpPr>
        <p:spPr bwMode="auto">
          <a:xfrm>
            <a:off x="4787900" y="714375"/>
            <a:ext cx="4176713" cy="5715000"/>
          </a:xfrm>
          <a:prstGeom prst="rect">
            <a:avLst/>
          </a:prstGeom>
          <a:solidFill>
            <a:schemeClr val="accent1">
              <a:alpha val="47842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800"/>
          </a:p>
        </p:txBody>
      </p:sp>
      <p:sp>
        <p:nvSpPr>
          <p:cNvPr id="25603" name="Прямоугольник 29"/>
          <p:cNvSpPr>
            <a:spLocks noChangeArrowheads="1"/>
          </p:cNvSpPr>
          <p:nvPr/>
        </p:nvSpPr>
        <p:spPr bwMode="auto">
          <a:xfrm>
            <a:off x="142875" y="714375"/>
            <a:ext cx="4606925" cy="5857875"/>
          </a:xfrm>
          <a:prstGeom prst="rect">
            <a:avLst/>
          </a:prstGeom>
          <a:solidFill>
            <a:schemeClr val="accent1">
              <a:alpha val="47842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800"/>
          </a:p>
        </p:txBody>
      </p:sp>
      <p:sp>
        <p:nvSpPr>
          <p:cNvPr id="3082" name="Text Box 23"/>
          <p:cNvSpPr txBox="1">
            <a:spLocks noChangeArrowheads="1"/>
          </p:cNvSpPr>
          <p:nvPr/>
        </p:nvSpPr>
        <p:spPr bwMode="auto">
          <a:xfrm>
            <a:off x="500034" y="785794"/>
            <a:ext cx="3857652" cy="27699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rgbClr val="090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САНКТ-ПЕТЕРБУРГ + ПРИОЗЕРСК И ВАЛААМ</a:t>
            </a:r>
          </a:p>
        </p:txBody>
      </p:sp>
      <p:pic>
        <p:nvPicPr>
          <p:cNvPr id="25607" name="Picture 52" descr="TNT Root Box (Torrents) - &amp;Tcy;&amp;ocy;&amp;rcy;&amp;rcy;&amp;iecy;&amp;ncy;&amp;tcy;&amp;ycy;, &amp;Fcy;&amp;icy;&amp;lcy;&amp;softcy;&amp;mcy;&amp;ycy;, &amp;Scy;&amp;iecy;&amp;rcy;&amp;icy;&amp;acy;&amp;lcy;&amp;ycy;, &amp;Kcy;&amp;icy;&amp;ncy;&amp;ocy;, &amp;Mcy;&amp;ucy;&amp;zcy;&amp;ycy;&amp;kcy;&amp;acy;, &amp;Kcy;&amp;lcy;&amp;icy;&amp;pcy;&amp;ycy;, &amp;Icy;&amp;gcy;&amp;rcy;&amp;y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4357688"/>
            <a:ext cx="1454150" cy="10001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5608" name="Объект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1013" y="1143000"/>
            <a:ext cx="2868612" cy="19288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5609" name="Picture 38" descr="http://www.turizm.ru/country_gallery/168/592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88" y="3429000"/>
            <a:ext cx="2044700" cy="30718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5610" name="Picture 41" descr="http://img0.liveinternet.ru/images/attach/c/9/108/483/108483016_76136fb604f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1143000"/>
            <a:ext cx="1285875" cy="1930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14313" y="6457950"/>
            <a:ext cx="5246687" cy="400050"/>
          </a:xfrm>
          <a:prstGeom prst="rect">
            <a:avLst/>
          </a:prstGeom>
          <a:solidFill>
            <a:srgbClr val="FFE6D3">
              <a:alpha val="600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www.petrospb.ru</a:t>
            </a:r>
            <a:endParaRPr lang="ru-RU" sz="2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5612" name="Picture 49" descr="Albina: 9 &amp;mcy;&amp;acy;&amp;yacy; - &amp;Kcy;&amp;acy;&amp;lcy;&amp;iecy;&amp;ncy;&amp;dcy;&amp;acy;&amp;rcy;&amp;softcy; &amp;Icy;&amp;scy;&amp;tcy;&amp;ocy;&amp;rcy;&amp;icy;&amp;icy;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9188" y="1143000"/>
            <a:ext cx="3929062" cy="21002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5613" name="Picture 41" descr="http://img0.liveinternet.ru/images/attach/c/9/108/483/108483016_76136fb604fc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88" y="5000625"/>
            <a:ext cx="2000250" cy="15001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5614" name="TextBox 15"/>
          <p:cNvSpPr txBox="1">
            <a:spLocks noChangeArrowheads="1"/>
          </p:cNvSpPr>
          <p:nvPr/>
        </p:nvSpPr>
        <p:spPr bwMode="auto">
          <a:xfrm>
            <a:off x="1785938" y="1214438"/>
            <a:ext cx="1357312" cy="523875"/>
          </a:xfrm>
          <a:prstGeom prst="rect">
            <a:avLst/>
          </a:prstGeom>
          <a:solidFill>
            <a:schemeClr val="accent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CC0000"/>
                </a:solidFill>
                <a:latin typeface="Trebuchet MS" pitchFamily="34" charset="0"/>
              </a:rPr>
              <a:t>Центральная </a:t>
            </a:r>
          </a:p>
          <a:p>
            <a:pPr algn="ctr"/>
            <a:r>
              <a:rPr lang="ru-RU" sz="1400">
                <a:solidFill>
                  <a:srgbClr val="CC0000"/>
                </a:solidFill>
                <a:latin typeface="Trebuchet MS" pitchFamily="34" charset="0"/>
              </a:rPr>
              <a:t>усадьба</a:t>
            </a:r>
          </a:p>
        </p:txBody>
      </p:sp>
      <p:pic>
        <p:nvPicPr>
          <p:cNvPr id="25615" name="Picture 43" descr="http://www.escursionirussia.com/1/images/670_0_4111316_52486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313" y="3357563"/>
            <a:ext cx="2249487" cy="15001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5616" name="TextBox 15"/>
          <p:cNvSpPr txBox="1">
            <a:spLocks noChangeArrowheads="1"/>
          </p:cNvSpPr>
          <p:nvPr/>
        </p:nvSpPr>
        <p:spPr bwMode="auto">
          <a:xfrm>
            <a:off x="214313" y="2643188"/>
            <a:ext cx="1428750" cy="646112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latin typeface="Trebuchet MS" pitchFamily="34" charset="0"/>
              </a:rPr>
              <a:t>Свято-Владимирский </a:t>
            </a:r>
          </a:p>
          <a:p>
            <a:pPr algn="ctr"/>
            <a:r>
              <a:rPr lang="ru-RU" sz="1200">
                <a:latin typeface="Trebuchet MS" pitchFamily="34" charset="0"/>
              </a:rPr>
              <a:t>скит</a:t>
            </a:r>
          </a:p>
        </p:txBody>
      </p:sp>
      <p:pic>
        <p:nvPicPr>
          <p:cNvPr id="25617" name="Picture 49" descr="Albina: 9 &amp;mcy;&amp;acy;&amp;yacy; - &amp;Kcy;&amp;acy;&amp;lcy;&amp;iecy;&amp;ncy;&amp;dcy;&amp;acy;&amp;rcy;&amp;softcy; &amp;Icy;&amp;scy;&amp;tcy;&amp;ocy;&amp;rcy;&amp;icy;&amp;icy;.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00625" y="5429250"/>
            <a:ext cx="1595438" cy="1143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5618" name="Picture 49" descr="Albina: 9 &amp;mcy;&amp;acy;&amp;yacy; - &amp;Kcy;&amp;acy;&amp;lcy;&amp;iecy;&amp;ncy;&amp;dcy;&amp;acy;&amp;rcy;&amp;softcy; &amp;Icy;&amp;scy;&amp;tcy;&amp;ocy;&amp;rcy;&amp;icy;&amp;icy;.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929188" y="3357563"/>
            <a:ext cx="3929062" cy="8715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5619" name="TextBox 15"/>
          <p:cNvSpPr txBox="1">
            <a:spLocks noChangeArrowheads="1"/>
          </p:cNvSpPr>
          <p:nvPr/>
        </p:nvSpPr>
        <p:spPr bwMode="auto">
          <a:xfrm>
            <a:off x="6286500" y="6143625"/>
            <a:ext cx="1285875" cy="461963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CC0000"/>
                </a:solidFill>
                <a:latin typeface="Trebuchet MS" pitchFamily="34" charset="0"/>
              </a:rPr>
              <a:t>Комфортное размещение</a:t>
            </a:r>
          </a:p>
        </p:txBody>
      </p:sp>
      <p:sp>
        <p:nvSpPr>
          <p:cNvPr id="25620" name="TextBox 15"/>
          <p:cNvSpPr txBox="1">
            <a:spLocks noChangeArrowheads="1"/>
          </p:cNvSpPr>
          <p:nvPr/>
        </p:nvSpPr>
        <p:spPr bwMode="auto">
          <a:xfrm>
            <a:off x="2357438" y="3000375"/>
            <a:ext cx="2214562" cy="52387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rebuchet MS" pitchFamily="34" charset="0"/>
              </a:rPr>
              <a:t>От 15 040 руб / чел за </a:t>
            </a:r>
          </a:p>
          <a:p>
            <a:pPr algn="ctr"/>
            <a:r>
              <a:rPr lang="ru-RU" sz="1400">
                <a:latin typeface="Trebuchet MS" pitchFamily="34" charset="0"/>
              </a:rPr>
              <a:t>4-дневный тур</a:t>
            </a:r>
          </a:p>
        </p:txBody>
      </p:sp>
      <p:sp>
        <p:nvSpPr>
          <p:cNvPr id="25621" name="TextBox 15"/>
          <p:cNvSpPr txBox="1">
            <a:spLocks noChangeArrowheads="1"/>
          </p:cNvSpPr>
          <p:nvPr/>
        </p:nvSpPr>
        <p:spPr bwMode="auto">
          <a:xfrm>
            <a:off x="642938" y="6286500"/>
            <a:ext cx="1571625" cy="277813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Скит Всех Святых</a:t>
            </a:r>
          </a:p>
        </p:txBody>
      </p:sp>
      <p:sp>
        <p:nvSpPr>
          <p:cNvPr id="25622" name="TextBox 15"/>
          <p:cNvSpPr txBox="1">
            <a:spLocks noChangeArrowheads="1"/>
          </p:cNvSpPr>
          <p:nvPr/>
        </p:nvSpPr>
        <p:spPr bwMode="auto">
          <a:xfrm>
            <a:off x="2714625" y="5929313"/>
            <a:ext cx="1928813" cy="461962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FF0000"/>
                </a:solidFill>
                <a:latin typeface="Trebuchet MS" pitchFamily="34" charset="0"/>
              </a:rPr>
              <a:t>Храм Александра Невского</a:t>
            </a:r>
          </a:p>
        </p:txBody>
      </p:sp>
      <p:sp>
        <p:nvSpPr>
          <p:cNvPr id="3103" name="TextBox 15"/>
          <p:cNvSpPr txBox="1">
            <a:spLocks noChangeArrowheads="1"/>
          </p:cNvSpPr>
          <p:nvPr/>
        </p:nvSpPr>
        <p:spPr bwMode="auto">
          <a:xfrm>
            <a:off x="0" y="3357563"/>
            <a:ext cx="2000250" cy="254000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dirty="0">
                <a:solidFill>
                  <a:srgbClr val="CC0000"/>
                </a:solidFill>
                <a:latin typeface="Trebuchet MS" pitchFamily="34" charset="0"/>
              </a:rPr>
              <a:t>Величие Ладожского озера</a:t>
            </a:r>
          </a:p>
        </p:txBody>
      </p:sp>
      <p:sp>
        <p:nvSpPr>
          <p:cNvPr id="25624" name="TextBox 15"/>
          <p:cNvSpPr txBox="1">
            <a:spLocks noChangeArrowheads="1"/>
          </p:cNvSpPr>
          <p:nvPr/>
        </p:nvSpPr>
        <p:spPr bwMode="auto">
          <a:xfrm>
            <a:off x="5643563" y="1285875"/>
            <a:ext cx="3214687" cy="307975"/>
          </a:xfrm>
          <a:prstGeom prst="rect">
            <a:avLst/>
          </a:prstGeom>
          <a:solidFill>
            <a:schemeClr val="accent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CC0000"/>
                </a:solidFill>
                <a:latin typeface="Trebuchet MS" pitchFamily="34" charset="0"/>
              </a:rPr>
              <a:t>Теплоход «Михаил Шолохов»</a:t>
            </a:r>
          </a:p>
        </p:txBody>
      </p:sp>
      <p:pic>
        <p:nvPicPr>
          <p:cNvPr id="25625" name="Picture 49" descr="Albina: 9 &amp;mcy;&amp;acy;&amp;yacy; - &amp;Kcy;&amp;acy;&amp;lcy;&amp;iecy;&amp;ncy;&amp;dcy;&amp;acy;&amp;rcy;&amp;softcy; &amp;Icy;&amp;scy;&amp;tcy;&amp;ocy;&amp;rcy;&amp;icy;&amp;icy;.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858000" y="4357688"/>
            <a:ext cx="2016125" cy="16430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5626" name="TextBox 15"/>
          <p:cNvSpPr txBox="1">
            <a:spLocks noChangeArrowheads="1"/>
          </p:cNvSpPr>
          <p:nvPr/>
        </p:nvSpPr>
        <p:spPr bwMode="auto">
          <a:xfrm>
            <a:off x="7643813" y="5786438"/>
            <a:ext cx="1285875" cy="461962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CC0000"/>
                </a:solidFill>
                <a:latin typeface="Trebuchet MS" pitchFamily="34" charset="0"/>
              </a:rPr>
              <a:t>Вкусное питание</a:t>
            </a:r>
          </a:p>
        </p:txBody>
      </p:sp>
      <p:sp>
        <p:nvSpPr>
          <p:cNvPr id="25627" name="TextBox 15"/>
          <p:cNvSpPr txBox="1">
            <a:spLocks noChangeArrowheads="1"/>
          </p:cNvSpPr>
          <p:nvPr/>
        </p:nvSpPr>
        <p:spPr bwMode="auto">
          <a:xfrm>
            <a:off x="4857750" y="4143375"/>
            <a:ext cx="1928813" cy="27622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Отдых и развлечения</a:t>
            </a:r>
          </a:p>
        </p:txBody>
      </p:sp>
      <p:sp>
        <p:nvSpPr>
          <p:cNvPr id="25628" name="TextBox 15"/>
          <p:cNvSpPr txBox="1">
            <a:spLocks noChangeArrowheads="1"/>
          </p:cNvSpPr>
          <p:nvPr/>
        </p:nvSpPr>
        <p:spPr bwMode="auto">
          <a:xfrm>
            <a:off x="5000625" y="2857500"/>
            <a:ext cx="2214563" cy="52387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rebuchet MS" pitchFamily="34" charset="0"/>
              </a:rPr>
              <a:t>От 9 850 руб / чел за </a:t>
            </a:r>
          </a:p>
          <a:p>
            <a:pPr algn="ctr"/>
            <a:r>
              <a:rPr lang="ru-RU" sz="1400">
                <a:latin typeface="Trebuchet MS" pitchFamily="34" charset="0"/>
              </a:rPr>
              <a:t>3-дневный тур</a:t>
            </a: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4929190" y="714356"/>
            <a:ext cx="3959226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rgbClr val="090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САНКТ-ПЕТЕРБУРГ  + КРУИЗ НА ТЕПЛОХОДЕ «МИХАИЛ ШОЛОХОВ»</a:t>
            </a:r>
          </a:p>
        </p:txBody>
      </p:sp>
      <p:sp>
        <p:nvSpPr>
          <p:cNvPr id="40" name="TextBox 3"/>
          <p:cNvSpPr txBox="1">
            <a:spLocks noChangeArrowheads="1"/>
          </p:cNvSpPr>
          <p:nvPr/>
        </p:nvSpPr>
        <p:spPr bwMode="auto">
          <a:xfrm>
            <a:off x="0" y="375802"/>
            <a:ext cx="66437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rebuchet MS" pitchFamily="34" charset="0"/>
              </a:rPr>
              <a:t>Комбинированные сборные туры: Санкт-Петербург ПЛЮС</a:t>
            </a:r>
          </a:p>
        </p:txBody>
      </p:sp>
      <p:pic>
        <p:nvPicPr>
          <p:cNvPr id="41" name="Picture 9" descr="туроператор белый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0065B3"/>
              </a:clrFrom>
              <a:clrTo>
                <a:srgbClr val="0065B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35713" y="19050"/>
            <a:ext cx="2808287" cy="642938"/>
          </a:xfrm>
          <a:prstGeom prst="rect">
            <a:avLst/>
          </a:prstGeom>
          <a:solidFill>
            <a:schemeClr val="bg2">
              <a:lumMod val="75000"/>
              <a:alpha val="31000"/>
            </a:schemeClr>
          </a:solidFill>
          <a:ln>
            <a:noFill/>
          </a:ln>
          <a:extLst/>
        </p:spPr>
      </p:pic>
      <p:sp>
        <p:nvSpPr>
          <p:cNvPr id="42" name="Прямоугольник 41"/>
          <p:cNvSpPr/>
          <p:nvPr/>
        </p:nvSpPr>
        <p:spPr>
          <a:xfrm>
            <a:off x="714348" y="18636"/>
            <a:ext cx="5143504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dirty="0">
                <a:ln w="11430"/>
                <a:gradFill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C</a:t>
            </a:r>
            <a:r>
              <a:rPr lang="ru-RU" sz="2000" dirty="0" err="1">
                <a:ln w="11430"/>
                <a:gradFill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еребряное</a:t>
            </a:r>
            <a:r>
              <a:rPr lang="ru-RU" sz="2000" dirty="0">
                <a:ln w="11430"/>
                <a:gradFill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 ожерелье России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5192084" y="6488668"/>
            <a:ext cx="3951916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8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14% при бронировании ОНЛАЙН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http://www.gorodokk.ru/fotosmall.php?foto=city/Sankt-peterburg_76.jpg&amp;w=orig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813"/>
            <a:ext cx="91440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Прямоугольник 29"/>
          <p:cNvSpPr>
            <a:spLocks noChangeArrowheads="1"/>
          </p:cNvSpPr>
          <p:nvPr/>
        </p:nvSpPr>
        <p:spPr bwMode="auto">
          <a:xfrm>
            <a:off x="142875" y="1285875"/>
            <a:ext cx="8715375" cy="5214938"/>
          </a:xfrm>
          <a:prstGeom prst="rect">
            <a:avLst/>
          </a:prstGeom>
          <a:solidFill>
            <a:schemeClr val="accent1">
              <a:alpha val="47842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800"/>
          </a:p>
        </p:txBody>
      </p:sp>
      <p:pic>
        <p:nvPicPr>
          <p:cNvPr id="26627" name="Picture 49" descr="Albina: 9 &amp;mcy;&amp;acy;&amp;yacy; - &amp;Kcy;&amp;acy;&amp;lcy;&amp;iecy;&amp;ncy;&amp;dcy;&amp;acy;&amp;rcy;&amp;softcy; &amp;Icy;&amp;scy;&amp;tcy;&amp;ocy;&amp;rcy;&amp;icy;&amp;icy;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3929063"/>
            <a:ext cx="2786062" cy="20891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628" name="Picture 52" descr="TNT Root Box (Torrents) - &amp;Tcy;&amp;ocy;&amp;rcy;&amp;rcy;&amp;iecy;&amp;ncy;&amp;tcy;&amp;ycy;, &amp;Fcy;&amp;icy;&amp;lcy;&amp;softcy;&amp;mcy;&amp;ycy;, &amp;Scy;&amp;iecy;&amp;rcy;&amp;icy;&amp;acy;&amp;lcy;&amp;ycy;, &amp;Kcy;&amp;icy;&amp;ncy;&amp;ocy;, &amp;Mcy;&amp;ucy;&amp;zcy;&amp;ycy;&amp;kcy;&amp;acy;, &amp;Kcy;&amp;lcy;&amp;icy;&amp;pcy;&amp;ycy;, &amp;Icy;&amp;gcy;&amp;rcy;&amp;y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714750"/>
            <a:ext cx="1928812" cy="12858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629" name="Picture 3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1857375"/>
            <a:ext cx="2143125" cy="15716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630" name="Picture 36" descr="http://img1.liveinternet.ru/images/attach/c/7/95/145/95145247_large_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1881188"/>
            <a:ext cx="2755900" cy="18335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631" name="Picture 38" descr="http://www.turizm.ru/country_gallery/168/592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86375" y="5143500"/>
            <a:ext cx="1536700" cy="10175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632" name="Picture 41" descr="http://img0.liveinternet.ru/images/attach/c/9/108/483/108483016_76136fb604fc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29313" y="1857375"/>
            <a:ext cx="2679700" cy="17859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6633" name="TextBox 15"/>
          <p:cNvSpPr txBox="1">
            <a:spLocks noChangeArrowheads="1"/>
          </p:cNvSpPr>
          <p:nvPr/>
        </p:nvSpPr>
        <p:spPr bwMode="auto">
          <a:xfrm>
            <a:off x="285750" y="5929313"/>
            <a:ext cx="2714625" cy="27622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Усадьба «Тригорское»</a:t>
            </a: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857224" y="857232"/>
            <a:ext cx="7602564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090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«ОЧАРОВАНИЕ ПУШКИНСКОГО КРАЯ»</a:t>
            </a:r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857224" y="1428736"/>
            <a:ext cx="757242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САНКТ-ПЕТЕРБУРГ + ДВУХДНЕВНЫЙ ТУР В ПУШКИНСКИЕ ГОРЫ</a:t>
            </a:r>
          </a:p>
        </p:txBody>
      </p:sp>
      <p:sp>
        <p:nvSpPr>
          <p:cNvPr id="26640" name="TextBox 15"/>
          <p:cNvSpPr txBox="1">
            <a:spLocks noChangeArrowheads="1"/>
          </p:cNvSpPr>
          <p:nvPr/>
        </p:nvSpPr>
        <p:spPr bwMode="auto">
          <a:xfrm>
            <a:off x="2857500" y="4786313"/>
            <a:ext cx="3143250" cy="27622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latin typeface="Trebuchet MS" pitchFamily="34" charset="0"/>
              </a:rPr>
              <a:t>От 14 160 руб/чел за 4-дневный тур</a:t>
            </a:r>
          </a:p>
        </p:txBody>
      </p:sp>
      <p:pic>
        <p:nvPicPr>
          <p:cNvPr id="26641" name="Picture 38" descr="http://www.turizm.ru/country_gallery/168/592.jpe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72313" y="5143500"/>
            <a:ext cx="1571625" cy="10477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642" name="Picture 49" descr="Albina: 9 &amp;mcy;&amp;acy;&amp;yacy; - &amp;Kcy;&amp;acy;&amp;lcy;&amp;iecy;&amp;ncy;&amp;dcy;&amp;acy;&amp;rcy;&amp;softcy; &amp;Icy;&amp;scy;&amp;tcy;&amp;ocy;&amp;rcy;&amp;icy;&amp;icy;.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43250" y="5143500"/>
            <a:ext cx="1925638" cy="10699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00063" y="6211888"/>
            <a:ext cx="3929062" cy="646112"/>
          </a:xfrm>
          <a:prstGeom prst="rect">
            <a:avLst/>
          </a:prstGeom>
          <a:solidFill>
            <a:srgbClr val="FFE6D3">
              <a:alpha val="600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www.petrospb.ru</a:t>
            </a:r>
            <a:endParaRPr lang="ru-RU" sz="36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6644" name="TextBox 15"/>
          <p:cNvSpPr txBox="1">
            <a:spLocks noChangeArrowheads="1"/>
          </p:cNvSpPr>
          <p:nvPr/>
        </p:nvSpPr>
        <p:spPr bwMode="auto">
          <a:xfrm>
            <a:off x="3071813" y="5929313"/>
            <a:ext cx="2286000" cy="27622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CC0000"/>
                </a:solidFill>
                <a:latin typeface="Trebuchet MS" pitchFamily="34" charset="0"/>
              </a:rPr>
              <a:t>Святогорский монастырь</a:t>
            </a:r>
          </a:p>
        </p:txBody>
      </p:sp>
      <p:sp>
        <p:nvSpPr>
          <p:cNvPr id="26645" name="TextBox 15"/>
          <p:cNvSpPr txBox="1">
            <a:spLocks noChangeArrowheads="1"/>
          </p:cNvSpPr>
          <p:nvPr/>
        </p:nvSpPr>
        <p:spPr bwMode="auto">
          <a:xfrm>
            <a:off x="3286125" y="3214688"/>
            <a:ext cx="2357438" cy="285750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CC0000"/>
                </a:solidFill>
                <a:latin typeface="Trebuchet MS" pitchFamily="34" charset="0"/>
              </a:rPr>
              <a:t>А.С. Пушкин</a:t>
            </a:r>
          </a:p>
        </p:txBody>
      </p:sp>
      <p:pic>
        <p:nvPicPr>
          <p:cNvPr id="26646" name="Picture 41" descr="http://img0.liveinternet.ru/images/attach/c/9/108/483/108483016_76136fb604fc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15125" y="3714750"/>
            <a:ext cx="1928813" cy="12858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6647" name="TextBox 15"/>
          <p:cNvSpPr txBox="1">
            <a:spLocks noChangeArrowheads="1"/>
          </p:cNvSpPr>
          <p:nvPr/>
        </p:nvSpPr>
        <p:spPr bwMode="auto">
          <a:xfrm>
            <a:off x="285750" y="3571875"/>
            <a:ext cx="2286000" cy="27622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CC0000"/>
                </a:solidFill>
                <a:latin typeface="Trebuchet MS" pitchFamily="34" charset="0"/>
              </a:rPr>
              <a:t>Усадьба «Петровское»</a:t>
            </a:r>
          </a:p>
        </p:txBody>
      </p:sp>
      <p:sp>
        <p:nvSpPr>
          <p:cNvPr id="26648" name="TextBox 15"/>
          <p:cNvSpPr txBox="1">
            <a:spLocks noChangeArrowheads="1"/>
          </p:cNvSpPr>
          <p:nvPr/>
        </p:nvSpPr>
        <p:spPr bwMode="auto">
          <a:xfrm>
            <a:off x="6357938" y="3429000"/>
            <a:ext cx="2286000" cy="27622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CC0000"/>
                </a:solidFill>
                <a:latin typeface="Trebuchet MS" pitchFamily="34" charset="0"/>
              </a:rPr>
              <a:t>Усадьба «Михайловское»</a:t>
            </a:r>
          </a:p>
        </p:txBody>
      </p:sp>
      <p:sp>
        <p:nvSpPr>
          <p:cNvPr id="26" name="TextBox 3"/>
          <p:cNvSpPr txBox="1">
            <a:spLocks noChangeArrowheads="1"/>
          </p:cNvSpPr>
          <p:nvPr/>
        </p:nvSpPr>
        <p:spPr bwMode="auto">
          <a:xfrm>
            <a:off x="0" y="357166"/>
            <a:ext cx="66437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rebuchet MS" pitchFamily="34" charset="0"/>
              </a:rPr>
              <a:t>Комбинированные сборные туры: Санкт-Петербург ПЛЮС</a:t>
            </a:r>
          </a:p>
        </p:txBody>
      </p:sp>
      <p:pic>
        <p:nvPicPr>
          <p:cNvPr id="27" name="Picture 9" descr="туроператор белый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65B3"/>
              </a:clrFrom>
              <a:clrTo>
                <a:srgbClr val="0065B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35713" y="0"/>
            <a:ext cx="2808287" cy="642938"/>
          </a:xfrm>
          <a:prstGeom prst="rect">
            <a:avLst/>
          </a:prstGeom>
          <a:solidFill>
            <a:schemeClr val="bg2">
              <a:lumMod val="75000"/>
              <a:alpha val="31000"/>
            </a:schemeClr>
          </a:solidFill>
          <a:ln>
            <a:noFill/>
          </a:ln>
          <a:extLst/>
        </p:spPr>
      </p:pic>
      <p:sp>
        <p:nvSpPr>
          <p:cNvPr id="28" name="Прямоугольник 27"/>
          <p:cNvSpPr/>
          <p:nvPr/>
        </p:nvSpPr>
        <p:spPr>
          <a:xfrm>
            <a:off x="714348" y="0"/>
            <a:ext cx="5143504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dirty="0">
                <a:ln w="11430"/>
                <a:gradFill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C</a:t>
            </a:r>
            <a:r>
              <a:rPr lang="ru-RU" sz="2000" dirty="0" err="1">
                <a:ln w="11430"/>
                <a:gradFill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еребряное</a:t>
            </a:r>
            <a:r>
              <a:rPr lang="ru-RU" sz="2000" dirty="0">
                <a:ln w="11430"/>
                <a:gradFill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 ожерелье России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192084" y="6488668"/>
            <a:ext cx="3951916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8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14% при бронировании ОНЛАЙН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http://www.gorodokk.ru/fotosmall.php?foto=city/Sankt-peterburg_76.jpg&amp;w=orig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75"/>
            <a:ext cx="9144000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Прямоугольник 29"/>
          <p:cNvSpPr>
            <a:spLocks noChangeArrowheads="1"/>
          </p:cNvSpPr>
          <p:nvPr/>
        </p:nvSpPr>
        <p:spPr bwMode="auto">
          <a:xfrm>
            <a:off x="0" y="1285875"/>
            <a:ext cx="9144000" cy="5214938"/>
          </a:xfrm>
          <a:prstGeom prst="rect">
            <a:avLst/>
          </a:prstGeom>
          <a:solidFill>
            <a:schemeClr val="accent1">
              <a:alpha val="47842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800"/>
          </a:p>
        </p:txBody>
      </p:sp>
      <p:pic>
        <p:nvPicPr>
          <p:cNvPr id="27651" name="Picture 52" descr="TNT Root Box (Torrents) - &amp;Tcy;&amp;ocy;&amp;rcy;&amp;rcy;&amp;iecy;&amp;ncy;&amp;tcy;&amp;ycy;, &amp;Fcy;&amp;icy;&amp;lcy;&amp;softcy;&amp;mcy;&amp;ycy;, &amp;Scy;&amp;iecy;&amp;rcy;&amp;icy;&amp;acy;&amp;lcy;&amp;ycy;, &amp;Kcy;&amp;icy;&amp;ncy;&amp;ocy;, &amp;Mcy;&amp;ucy;&amp;zcy;&amp;ycy;&amp;kcy;&amp;acy;, &amp;Kcy;&amp;lcy;&amp;icy;&amp;pcy;&amp;ycy;, &amp;Icy;&amp;gcy;&amp;rcy;&amp;y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25" y="3786188"/>
            <a:ext cx="2571750" cy="11906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7652" name="Picture 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8" y="5072063"/>
            <a:ext cx="2000250" cy="1447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7653" name="Picture 36" descr="http://img1.liveinternet.ru/images/attach/c/7/95/145/95145247_large_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25" y="1857375"/>
            <a:ext cx="5357813" cy="1803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7654" name="Picture 38" descr="http://www.turizm.ru/country_gallery/168/592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1857375"/>
            <a:ext cx="2370138" cy="10001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7655" name="Picture 41" descr="http://img0.liveinternet.ru/images/attach/c/9/108/483/108483016_76136fb604f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4429125"/>
            <a:ext cx="2714625" cy="18097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857224" y="857232"/>
            <a:ext cx="7602564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090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«ОЧАРОВАНИЕ ПУШКИНСКОГО КРАЯ»</a:t>
            </a:r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857224" y="1428736"/>
            <a:ext cx="757242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САНКТ-ПЕТЕРБУРГ + ДВУХДНЕВНЫЙ ТУР В ПСКОВ, ИЗБОРСК, ПЕЧОРЫ</a:t>
            </a:r>
          </a:p>
        </p:txBody>
      </p:sp>
      <p:sp>
        <p:nvSpPr>
          <p:cNvPr id="27662" name="TextBox 15"/>
          <p:cNvSpPr txBox="1">
            <a:spLocks noChangeArrowheads="1"/>
          </p:cNvSpPr>
          <p:nvPr/>
        </p:nvSpPr>
        <p:spPr bwMode="auto">
          <a:xfrm>
            <a:off x="3357563" y="3286125"/>
            <a:ext cx="3143250" cy="27622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latin typeface="Trebuchet MS" pitchFamily="34" charset="0"/>
              </a:rPr>
              <a:t>От 13 240 руб/чел за 4-дневный тур</a:t>
            </a:r>
          </a:p>
        </p:txBody>
      </p:sp>
      <p:pic>
        <p:nvPicPr>
          <p:cNvPr id="27663" name="Picture 38" descr="http://www.turizm.ru/country_gallery/168/592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50" y="3000375"/>
            <a:ext cx="2357438" cy="13096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7664" name="Picture 49" descr="Albina: 9 &amp;mcy;&amp;acy;&amp;yacy; - &amp;Kcy;&amp;acy;&amp;lcy;&amp;iecy;&amp;ncy;&amp;dcy;&amp;acy;&amp;rcy;&amp;softcy; &amp;Icy;&amp;scy;&amp;tcy;&amp;ocy;&amp;rcy;&amp;icy;&amp;icy;.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00813" y="5072063"/>
            <a:ext cx="2143125" cy="1425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85750" y="6211888"/>
            <a:ext cx="4071938" cy="646112"/>
          </a:xfrm>
          <a:prstGeom prst="rect">
            <a:avLst/>
          </a:prstGeom>
          <a:solidFill>
            <a:srgbClr val="FFE6D3">
              <a:alpha val="600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www.petrospb.ru</a:t>
            </a:r>
            <a:endParaRPr lang="ru-RU" sz="36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7666" name="TextBox 15"/>
          <p:cNvSpPr txBox="1">
            <a:spLocks noChangeArrowheads="1"/>
          </p:cNvSpPr>
          <p:nvPr/>
        </p:nvSpPr>
        <p:spPr bwMode="auto">
          <a:xfrm>
            <a:off x="285750" y="5929313"/>
            <a:ext cx="2286000" cy="27622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CC0000"/>
                </a:solidFill>
                <a:latin typeface="Trebuchet MS" pitchFamily="34" charset="0"/>
              </a:rPr>
              <a:t>Крепость в Изборске</a:t>
            </a:r>
          </a:p>
        </p:txBody>
      </p:sp>
      <p:sp>
        <p:nvSpPr>
          <p:cNvPr id="27667" name="TextBox 15"/>
          <p:cNvSpPr txBox="1">
            <a:spLocks noChangeArrowheads="1"/>
          </p:cNvSpPr>
          <p:nvPr/>
        </p:nvSpPr>
        <p:spPr bwMode="auto">
          <a:xfrm>
            <a:off x="6786563" y="3286125"/>
            <a:ext cx="2000250" cy="27622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CC0000"/>
                </a:solidFill>
                <a:latin typeface="Trebuchet MS" pitchFamily="34" charset="0"/>
              </a:rPr>
              <a:t>Псковский кремль</a:t>
            </a:r>
          </a:p>
        </p:txBody>
      </p:sp>
      <p:pic>
        <p:nvPicPr>
          <p:cNvPr id="27668" name="Picture 41" descr="http://img0.liveinternet.ru/images/attach/c/9/108/483/108483016_76136fb604fc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00813" y="3786188"/>
            <a:ext cx="2143125" cy="11922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7669" name="TextBox 15"/>
          <p:cNvSpPr txBox="1">
            <a:spLocks noChangeArrowheads="1"/>
          </p:cNvSpPr>
          <p:nvPr/>
        </p:nvSpPr>
        <p:spPr bwMode="auto">
          <a:xfrm>
            <a:off x="3143250" y="5429250"/>
            <a:ext cx="1285875" cy="461963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CC0000"/>
                </a:solidFill>
                <a:latin typeface="Trebuchet MS" pitchFamily="34" charset="0"/>
              </a:rPr>
              <a:t>Словенские ключи</a:t>
            </a:r>
          </a:p>
        </p:txBody>
      </p:sp>
      <p:sp>
        <p:nvSpPr>
          <p:cNvPr id="27670" name="TextBox 15"/>
          <p:cNvSpPr txBox="1">
            <a:spLocks noChangeArrowheads="1"/>
          </p:cNvSpPr>
          <p:nvPr/>
        </p:nvSpPr>
        <p:spPr bwMode="auto">
          <a:xfrm>
            <a:off x="142875" y="2786063"/>
            <a:ext cx="2714625" cy="27622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Паганкины палаты в Пскове</a:t>
            </a:r>
          </a:p>
        </p:txBody>
      </p:sp>
      <p:sp>
        <p:nvSpPr>
          <p:cNvPr id="27671" name="TextBox 15"/>
          <p:cNvSpPr txBox="1">
            <a:spLocks noChangeArrowheads="1"/>
          </p:cNvSpPr>
          <p:nvPr/>
        </p:nvSpPr>
        <p:spPr bwMode="auto">
          <a:xfrm>
            <a:off x="6500813" y="4857750"/>
            <a:ext cx="2500312" cy="27622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Псково-Печорский монастырь</a:t>
            </a:r>
          </a:p>
        </p:txBody>
      </p:sp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0" y="357166"/>
            <a:ext cx="66437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rebuchet MS" pitchFamily="34" charset="0"/>
              </a:rPr>
              <a:t>Комбинированные сборные туры: Санкт-Петербург ПЛЮС</a:t>
            </a:r>
          </a:p>
        </p:txBody>
      </p:sp>
      <p:pic>
        <p:nvPicPr>
          <p:cNvPr id="28" name="Picture 9" descr="туроператор белый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065B3"/>
              </a:clrFrom>
              <a:clrTo>
                <a:srgbClr val="0065B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35713" y="0"/>
            <a:ext cx="2808287" cy="642938"/>
          </a:xfrm>
          <a:prstGeom prst="rect">
            <a:avLst/>
          </a:prstGeom>
          <a:solidFill>
            <a:schemeClr val="bg2">
              <a:lumMod val="75000"/>
              <a:alpha val="31000"/>
            </a:schemeClr>
          </a:solidFill>
          <a:ln>
            <a:noFill/>
          </a:ln>
          <a:extLst/>
        </p:spPr>
      </p:pic>
      <p:sp>
        <p:nvSpPr>
          <p:cNvPr id="29" name="Прямоугольник 28"/>
          <p:cNvSpPr/>
          <p:nvPr/>
        </p:nvSpPr>
        <p:spPr>
          <a:xfrm>
            <a:off x="714348" y="0"/>
            <a:ext cx="5143504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dirty="0">
                <a:ln w="11430"/>
                <a:gradFill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C</a:t>
            </a:r>
            <a:r>
              <a:rPr lang="ru-RU" sz="2000" dirty="0" err="1">
                <a:ln w="11430"/>
                <a:gradFill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еребряное</a:t>
            </a:r>
            <a:r>
              <a:rPr lang="ru-RU" sz="2000" dirty="0">
                <a:ln w="11430"/>
                <a:gradFill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 ожерелье России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192084" y="6488668"/>
            <a:ext cx="3951916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8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14% при бронировании ОНЛАЙН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http://www.gorodokk.ru/fotosmall.php?foto=city/Sankt-peterburg_76.jpg&amp;w=orig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38"/>
            <a:ext cx="9144000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Прямоугольник 29"/>
          <p:cNvSpPr>
            <a:spLocks noChangeArrowheads="1"/>
          </p:cNvSpPr>
          <p:nvPr/>
        </p:nvSpPr>
        <p:spPr bwMode="auto">
          <a:xfrm>
            <a:off x="142875" y="714375"/>
            <a:ext cx="8750300" cy="5451475"/>
          </a:xfrm>
          <a:prstGeom prst="rect">
            <a:avLst/>
          </a:prstGeom>
          <a:solidFill>
            <a:schemeClr val="accent1">
              <a:alpha val="47842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sz="1800"/>
          </a:p>
        </p:txBody>
      </p:sp>
      <p:pic>
        <p:nvPicPr>
          <p:cNvPr id="28675" name="Picture 52" descr="TNT Root Box (Torrents) - &amp;Tcy;&amp;ocy;&amp;rcy;&amp;rcy;&amp;iecy;&amp;ncy;&amp;tcy;&amp;ycy;, &amp;Fcy;&amp;icy;&amp;lcy;&amp;softcy;&amp;mcy;&amp;ycy;, &amp;Scy;&amp;iecy;&amp;rcy;&amp;icy;&amp;acy;&amp;lcy;&amp;ycy;, &amp;Kcy;&amp;icy;&amp;ncy;&amp;ocy;, &amp;Mcy;&amp;ucy;&amp;zcy;&amp;ycy;&amp;kcy;&amp;acy;, &amp;Kcy;&amp;lcy;&amp;icy;&amp;pcy;&amp;ycy;, &amp;Icy;&amp;gcy;&amp;rcy;&amp;y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4286250"/>
            <a:ext cx="3214688" cy="21431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676" name="Объект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1071563"/>
            <a:ext cx="1857375" cy="3302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677" name="Picture 38" descr="http://www.turizm.ru/country_gallery/168/592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0" y="1143000"/>
            <a:ext cx="1166813" cy="15589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678" name="Picture 41" descr="http://img0.liveinternet.ru/images/attach/c/9/108/483/108483016_76136fb604f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2857500"/>
            <a:ext cx="1774825" cy="11842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679" name="Picture 49" descr="Albina: 9 &amp;mcy;&amp;acy;&amp;yacy; - &amp;Kcy;&amp;acy;&amp;lcy;&amp;iecy;&amp;ncy;&amp;dcy;&amp;acy;&amp;rcy;&amp;softcy; &amp;Icy;&amp;scy;&amp;tcy;&amp;ocy;&amp;rcy;&amp;icy;&amp;icy;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43313" y="4643438"/>
            <a:ext cx="2452687" cy="18399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680" name="Picture 41" descr="http://img0.liveinternet.ru/images/attach/c/9/108/483/108483016_76136fb604fc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14750" y="2857500"/>
            <a:ext cx="2463800" cy="16430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681" name="Picture 43" descr="http://www.escursionirussia.com/1/images/670_0_4111316_52486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500" y="1143000"/>
            <a:ext cx="2319338" cy="15478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8682" name="TextBox 15"/>
          <p:cNvSpPr txBox="1">
            <a:spLocks noChangeArrowheads="1"/>
          </p:cNvSpPr>
          <p:nvPr/>
        </p:nvSpPr>
        <p:spPr bwMode="auto">
          <a:xfrm>
            <a:off x="6500813" y="3857625"/>
            <a:ext cx="2143125" cy="738188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rebuchet MS" pitchFamily="34" charset="0"/>
              </a:rPr>
              <a:t>Экскурсия по территории кремля с посадником Сбыслав</a:t>
            </a:r>
          </a:p>
        </p:txBody>
      </p:sp>
      <p:pic>
        <p:nvPicPr>
          <p:cNvPr id="28683" name="Picture 49" descr="Albina: 9 &amp;mcy;&amp;acy;&amp;yacy; - &amp;Kcy;&amp;acy;&amp;lcy;&amp;iecy;&amp;ncy;&amp;dcy;&amp;acy;&amp;rcy;&amp;softcy; &amp;Icy;&amp;scy;&amp;tcy;&amp;ocy;&amp;rcy;&amp;icy;&amp;icy;.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28875" y="2928938"/>
            <a:ext cx="1166813" cy="12144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8684" name="TextBox 15"/>
          <p:cNvSpPr txBox="1">
            <a:spLocks noChangeArrowheads="1"/>
          </p:cNvSpPr>
          <p:nvPr/>
        </p:nvSpPr>
        <p:spPr bwMode="auto">
          <a:xfrm>
            <a:off x="5643563" y="2571750"/>
            <a:ext cx="1428750" cy="646113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CC0000"/>
                </a:solidFill>
                <a:latin typeface="Trebuchet MS" pitchFamily="34" charset="0"/>
              </a:rPr>
              <a:t>Музей Валдайских колокольчиков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0" y="6457950"/>
            <a:ext cx="5246688" cy="400050"/>
          </a:xfrm>
          <a:prstGeom prst="rect">
            <a:avLst/>
          </a:prstGeom>
          <a:solidFill>
            <a:srgbClr val="FFE6D3">
              <a:alpha val="600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www.petrospb.ru</a:t>
            </a:r>
            <a:endParaRPr lang="ru-RU" sz="2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8686" name="Picture 49" descr="Albina: 9 &amp;mcy;&amp;acy;&amp;yacy; - &amp;Kcy;&amp;acy;&amp;lcy;&amp;iecy;&amp;ncy;&amp;dcy;&amp;acy;&amp;rcy;&amp;softcy; &amp;Icy;&amp;scy;&amp;tcy;&amp;ocy;&amp;rcy;&amp;icy;&amp;icy;.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15063" y="4643438"/>
            <a:ext cx="2784475" cy="18573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2786050" y="714356"/>
            <a:ext cx="6143668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rgbClr val="090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«ПРЕДАНИЯ СТАРИНЫ ДАЛЕКОЙ»</a:t>
            </a:r>
          </a:p>
          <a:p>
            <a:pPr algn="ctr">
              <a:defRPr/>
            </a:pPr>
            <a:r>
              <a:rPr lang="ru-RU" sz="1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САНКТ-ПЕТЕРБУРГ + ДВУХДНЕВНЫЙ ТУР В ВЕЛИКИЙ НОВГОРОД И ВАЛДАЙ</a:t>
            </a:r>
          </a:p>
        </p:txBody>
      </p:sp>
      <p:pic>
        <p:nvPicPr>
          <p:cNvPr id="28690" name="Picture 49" descr="Albina: 9 &amp;mcy;&amp;acy;&amp;yacy; - &amp;Kcy;&amp;acy;&amp;lcy;&amp;iecy;&amp;ncy;&amp;dcy;&amp;acy;&amp;rcy;&amp;softcy; &amp;Icy;&amp;scy;&amp;tcy;&amp;ocy;&amp;rcy;&amp;icy;&amp;icy;.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85750" y="1071563"/>
            <a:ext cx="2428875" cy="16192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8691" name="TextBox 15"/>
          <p:cNvSpPr txBox="1">
            <a:spLocks noChangeArrowheads="1"/>
          </p:cNvSpPr>
          <p:nvPr/>
        </p:nvSpPr>
        <p:spPr bwMode="auto">
          <a:xfrm>
            <a:off x="928688" y="2571750"/>
            <a:ext cx="4214812" cy="30797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rebuchet MS" pitchFamily="34" charset="0"/>
              </a:rPr>
              <a:t>От 12 540 руб / чел за 4-дневный тур</a:t>
            </a:r>
          </a:p>
        </p:txBody>
      </p:sp>
      <p:sp>
        <p:nvSpPr>
          <p:cNvPr id="28692" name="TextBox 15"/>
          <p:cNvSpPr txBox="1">
            <a:spLocks noChangeArrowheads="1"/>
          </p:cNvSpPr>
          <p:nvPr/>
        </p:nvSpPr>
        <p:spPr bwMode="auto">
          <a:xfrm>
            <a:off x="3500438" y="4214813"/>
            <a:ext cx="2857500" cy="27622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Валдайский Иверский монастырь</a:t>
            </a:r>
          </a:p>
        </p:txBody>
      </p:sp>
      <p:sp>
        <p:nvSpPr>
          <p:cNvPr id="28693" name="TextBox 15"/>
          <p:cNvSpPr txBox="1">
            <a:spLocks noChangeArrowheads="1"/>
          </p:cNvSpPr>
          <p:nvPr/>
        </p:nvSpPr>
        <p:spPr bwMode="auto">
          <a:xfrm>
            <a:off x="6786563" y="6429375"/>
            <a:ext cx="1928812" cy="277813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CC0000"/>
                </a:solidFill>
                <a:latin typeface="Trebuchet MS" pitchFamily="34" charset="0"/>
              </a:rPr>
              <a:t>Витославицы</a:t>
            </a:r>
          </a:p>
        </p:txBody>
      </p:sp>
      <p:sp>
        <p:nvSpPr>
          <p:cNvPr id="28694" name="TextBox 15"/>
          <p:cNvSpPr txBox="1">
            <a:spLocks noChangeArrowheads="1"/>
          </p:cNvSpPr>
          <p:nvPr/>
        </p:nvSpPr>
        <p:spPr bwMode="auto">
          <a:xfrm>
            <a:off x="214313" y="3929063"/>
            <a:ext cx="2357437" cy="307975"/>
          </a:xfrm>
          <a:prstGeom prst="rect">
            <a:avLst/>
          </a:prstGeom>
          <a:solidFill>
            <a:schemeClr val="accent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CC0000"/>
                </a:solidFill>
                <a:latin typeface="Trebuchet MS" pitchFamily="34" charset="0"/>
              </a:rPr>
              <a:t>Свято-Юрьев монастырь</a:t>
            </a:r>
          </a:p>
        </p:txBody>
      </p:sp>
      <p:sp>
        <p:nvSpPr>
          <p:cNvPr id="28695" name="TextBox 15"/>
          <p:cNvSpPr txBox="1">
            <a:spLocks noChangeArrowheads="1"/>
          </p:cNvSpPr>
          <p:nvPr/>
        </p:nvSpPr>
        <p:spPr bwMode="auto">
          <a:xfrm>
            <a:off x="357188" y="4357688"/>
            <a:ext cx="2214562" cy="307975"/>
          </a:xfrm>
          <a:prstGeom prst="rect">
            <a:avLst/>
          </a:prstGeom>
          <a:solidFill>
            <a:schemeClr val="accent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CC0000"/>
                </a:solidFill>
                <a:latin typeface="Trebuchet MS" pitchFamily="34" charset="0"/>
              </a:rPr>
              <a:t>Софийский собор</a:t>
            </a:r>
          </a:p>
        </p:txBody>
      </p:sp>
      <p:sp>
        <p:nvSpPr>
          <p:cNvPr id="28696" name="TextBox 15"/>
          <p:cNvSpPr txBox="1">
            <a:spLocks noChangeArrowheads="1"/>
          </p:cNvSpPr>
          <p:nvPr/>
        </p:nvSpPr>
        <p:spPr bwMode="auto">
          <a:xfrm>
            <a:off x="357188" y="1071563"/>
            <a:ext cx="2124075" cy="27622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rgbClr val="0909FF"/>
                </a:solidFill>
                <a:latin typeface="Trebuchet MS" pitchFamily="34" charset="0"/>
              </a:rPr>
              <a:t>Новгородский кремль</a:t>
            </a:r>
          </a:p>
        </p:txBody>
      </p:sp>
      <p:sp>
        <p:nvSpPr>
          <p:cNvPr id="35" name="TextBox 3"/>
          <p:cNvSpPr txBox="1">
            <a:spLocks noChangeArrowheads="1"/>
          </p:cNvSpPr>
          <p:nvPr/>
        </p:nvSpPr>
        <p:spPr bwMode="auto">
          <a:xfrm>
            <a:off x="0" y="357166"/>
            <a:ext cx="66437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rebuchet MS" pitchFamily="34" charset="0"/>
              </a:rPr>
              <a:t>Комбинированные сборные туры: Санкт-Петербург ПЛЮС</a:t>
            </a:r>
          </a:p>
        </p:txBody>
      </p:sp>
      <p:pic>
        <p:nvPicPr>
          <p:cNvPr id="38" name="Picture 9" descr="туроператор белый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0065B3"/>
              </a:clrFrom>
              <a:clrTo>
                <a:srgbClr val="0065B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35713" y="0"/>
            <a:ext cx="2808287" cy="642938"/>
          </a:xfrm>
          <a:prstGeom prst="rect">
            <a:avLst/>
          </a:prstGeom>
          <a:solidFill>
            <a:schemeClr val="bg2">
              <a:lumMod val="75000"/>
              <a:alpha val="31000"/>
            </a:schemeClr>
          </a:solidFill>
          <a:ln>
            <a:noFill/>
          </a:ln>
          <a:extLst/>
        </p:spPr>
      </p:pic>
      <p:sp>
        <p:nvSpPr>
          <p:cNvPr id="39" name="Прямоугольник 38"/>
          <p:cNvSpPr/>
          <p:nvPr/>
        </p:nvSpPr>
        <p:spPr>
          <a:xfrm>
            <a:off x="714348" y="0"/>
            <a:ext cx="5143504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dirty="0">
                <a:ln w="11430"/>
                <a:gradFill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C</a:t>
            </a:r>
            <a:r>
              <a:rPr lang="ru-RU" sz="2000" dirty="0" err="1">
                <a:ln w="11430"/>
                <a:gradFill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еребряное</a:t>
            </a:r>
            <a:r>
              <a:rPr lang="ru-RU" sz="2000" dirty="0">
                <a:ln w="11430"/>
                <a:gradFill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 ожерелье России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2357422" y="6488668"/>
            <a:ext cx="3951916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8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14% при бронировании ОНЛАЙН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Documents and Settings\Admin\Рабочий стол\для презентации\каникул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3" descr="C:\Documents and Settings\Admin\Рабочий стол\для презентации\дет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29063"/>
            <a:ext cx="245110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 descr="туроператор белый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65B3"/>
              </a:clrFrom>
              <a:clrTo>
                <a:srgbClr val="0065B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060700" cy="808038"/>
          </a:xfrm>
          <a:prstGeom prst="rect">
            <a:avLst/>
          </a:prstGeom>
          <a:solidFill>
            <a:schemeClr val="bg2">
              <a:lumMod val="75000"/>
              <a:alpha val="31000"/>
            </a:schemeClr>
          </a:solidFill>
          <a:ln>
            <a:noFill/>
          </a:ln>
          <a:extLst/>
        </p:spPr>
      </p:pic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7950" y="6037263"/>
            <a:ext cx="4464050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Box 4"/>
          <p:cNvSpPr txBox="1">
            <a:spLocks noChangeArrowheads="1"/>
          </p:cNvSpPr>
          <p:nvPr/>
        </p:nvSpPr>
        <p:spPr bwMode="auto">
          <a:xfrm>
            <a:off x="3338513" y="0"/>
            <a:ext cx="5805487" cy="1200150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КАНИКУЛЫ В САНКТ-ПЕТЕРБУРГЕ!!!</a:t>
            </a:r>
            <a:endParaRPr lang="ru-RU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57620" y="1285860"/>
            <a:ext cx="4786346" cy="769441"/>
          </a:xfrm>
          <a:prstGeom prst="rect">
            <a:avLst/>
          </a:prstGeom>
          <a:solidFill>
            <a:schemeClr val="lt1">
              <a:alpha val="61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440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Квест</a:t>
            </a:r>
            <a:r>
              <a:rPr lang="ru-RU" sz="44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туры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286116" y="4572008"/>
            <a:ext cx="5637848" cy="707886"/>
          </a:xfrm>
          <a:prstGeom prst="rect">
            <a:avLst/>
          </a:prstGeom>
          <a:solidFill>
            <a:schemeClr val="accent3">
              <a:alpha val="72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«Познай через игру»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5572140"/>
            <a:ext cx="9144000" cy="707886"/>
          </a:xfrm>
          <a:prstGeom prst="rect">
            <a:avLst/>
          </a:prstGeom>
          <a:solidFill>
            <a:schemeClr val="accent3">
              <a:alpha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«Портрет Северной Столицы»</a:t>
            </a:r>
          </a:p>
        </p:txBody>
      </p:sp>
      <p:sp>
        <p:nvSpPr>
          <p:cNvPr id="30729" name="TextBox 15"/>
          <p:cNvSpPr txBox="1">
            <a:spLocks noChangeArrowheads="1"/>
          </p:cNvSpPr>
          <p:nvPr/>
        </p:nvSpPr>
        <p:spPr bwMode="auto">
          <a:xfrm>
            <a:off x="6786563" y="4214813"/>
            <a:ext cx="2124075" cy="52387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rebuchet MS" pitchFamily="34" charset="0"/>
              </a:rPr>
              <a:t>От 6 990 руб / чел за 5 дневный тур</a:t>
            </a:r>
          </a:p>
        </p:txBody>
      </p:sp>
      <p:sp>
        <p:nvSpPr>
          <p:cNvPr id="30730" name="TextBox 15"/>
          <p:cNvSpPr txBox="1">
            <a:spLocks noChangeArrowheads="1"/>
          </p:cNvSpPr>
          <p:nvPr/>
        </p:nvSpPr>
        <p:spPr bwMode="auto">
          <a:xfrm>
            <a:off x="6786563" y="6143625"/>
            <a:ext cx="2124075" cy="523875"/>
          </a:xfrm>
          <a:prstGeom prst="rect">
            <a:avLst/>
          </a:prstGeom>
          <a:solidFill>
            <a:srgbClr val="F2C9B0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rebuchet MS" pitchFamily="34" charset="0"/>
              </a:rPr>
              <a:t>От 3 700 руб / чел за 3 дневный тур</a:t>
            </a:r>
          </a:p>
        </p:txBody>
      </p:sp>
      <p:pic>
        <p:nvPicPr>
          <p:cNvPr id="30731" name="Picture 3" descr="C:\Documents and Settings\Admin\Рабочий стол\для презентации\дети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286000"/>
            <a:ext cx="246380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3" descr="C:\Documents and Settings\Admin\Рабочий стол\для презентации\дети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714375"/>
            <a:ext cx="2451100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4" descr="http://library.ime.ru/jirbis/images/stories/calendar/april/book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8738" y="0"/>
            <a:ext cx="9202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57813" y="1500188"/>
            <a:ext cx="3786187" cy="2246312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</p:spPr>
        <p:txBody>
          <a:bodyPr>
            <a:spAutoFit/>
          </a:bodyPr>
          <a:lstStyle/>
          <a:p>
            <a:pPr marL="38862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u="sng" dirty="0">
                <a:solidFill>
                  <a:srgbClr val="FFFFFF"/>
                </a:solidFill>
                <a:latin typeface="+mn-lt"/>
              </a:rPr>
              <a:t>«Уроки Северной столицы» </a:t>
            </a:r>
          </a:p>
          <a:p>
            <a:pPr marL="4572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u="sng" dirty="0">
                <a:solidFill>
                  <a:srgbClr val="FFFFFF"/>
                </a:solidFill>
                <a:latin typeface="+mn-lt"/>
              </a:rPr>
              <a:t>(для 5-8 классов и для 9-11 классов)</a:t>
            </a:r>
          </a:p>
          <a:p>
            <a:pPr marL="4572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u="sng" dirty="0">
                <a:solidFill>
                  <a:srgbClr val="FFFFFF"/>
                </a:solidFill>
                <a:latin typeface="+mn-lt"/>
              </a:rPr>
              <a:t>к школьную курсу по истории, литературе, </a:t>
            </a:r>
          </a:p>
          <a:p>
            <a:pPr marL="4572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u="sng" dirty="0">
                <a:solidFill>
                  <a:srgbClr val="FFFFFF"/>
                </a:solidFill>
                <a:latin typeface="+mn-lt"/>
              </a:rPr>
              <a:t>обществознании, физике, географии и биологии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1500188"/>
            <a:ext cx="3000375" cy="2370137"/>
          </a:xfrm>
          <a:prstGeom prst="rect">
            <a:avLst/>
          </a:prstGeom>
          <a:solidFill>
            <a:schemeClr val="accent6">
              <a:lumMod val="40000"/>
              <a:lumOff val="60000"/>
              <a:alpha val="83000"/>
            </a:schemeClr>
          </a:solidFill>
        </p:spPr>
        <p:txBody>
          <a:bodyPr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u="sng" dirty="0">
                <a:solidFill>
                  <a:srgbClr val="FFFFFF"/>
                </a:solidFill>
                <a:latin typeface="+mn-lt"/>
              </a:rPr>
              <a:t>Листая страницы истории»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rgbClr val="FFFFFF"/>
                </a:solidFill>
                <a:latin typeface="+mn-lt"/>
              </a:rPr>
              <a:t>(для 7 классов (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XVIII </a:t>
            </a:r>
            <a:r>
              <a:rPr lang="ru-RU" sz="1800" dirty="0">
                <a:solidFill>
                  <a:srgbClr val="FFFFFF"/>
                </a:solidFill>
                <a:latin typeface="+mn-lt"/>
              </a:rPr>
              <a:t>век), для 8 и 10 классов (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XIX </a:t>
            </a:r>
            <a:r>
              <a:rPr lang="ru-RU" sz="1800" dirty="0">
                <a:solidFill>
                  <a:srgbClr val="FFFFFF"/>
                </a:solidFill>
                <a:latin typeface="+mn-lt"/>
              </a:rPr>
              <a:t>век), для 9 и 11 классов (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XX</a:t>
            </a:r>
            <a:r>
              <a:rPr lang="ru-RU" sz="1800" dirty="0">
                <a:solidFill>
                  <a:srgbClr val="FFFFFF"/>
                </a:solidFill>
                <a:latin typeface="+mn-lt"/>
              </a:rPr>
              <a:t> век))</a:t>
            </a:r>
          </a:p>
          <a:p>
            <a:pPr marL="4572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rgbClr val="FFFFFF"/>
                </a:solidFill>
                <a:latin typeface="+mn-lt"/>
              </a:rPr>
              <a:t>к школьному курсу по </a:t>
            </a:r>
            <a:r>
              <a:rPr lang="ru-RU" sz="1800" u="sng" dirty="0">
                <a:solidFill>
                  <a:srgbClr val="FFFFFF"/>
                </a:solidFill>
                <a:latin typeface="+mn-lt"/>
              </a:rPr>
              <a:t>истории</a:t>
            </a:r>
            <a:r>
              <a:rPr lang="ru-RU" sz="1800" dirty="0">
                <a:solidFill>
                  <a:srgbClr val="FFFFFF"/>
                </a:solidFill>
                <a:latin typeface="+mn-lt"/>
              </a:rPr>
              <a:t>, </a:t>
            </a:r>
            <a:r>
              <a:rPr lang="ru-RU" sz="1800" u="sng" dirty="0">
                <a:solidFill>
                  <a:srgbClr val="FFFFFF"/>
                </a:solidFill>
                <a:latin typeface="+mn-lt"/>
              </a:rPr>
              <a:t>литературе</a:t>
            </a:r>
            <a:endParaRPr lang="ru-RU" sz="18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" name="Picture 9" descr="туроператор белый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65B3"/>
              </a:clrFrom>
              <a:clrTo>
                <a:srgbClr val="0065B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7950" y="-17463"/>
            <a:ext cx="2951163" cy="709613"/>
          </a:xfrm>
          <a:prstGeom prst="rect">
            <a:avLst/>
          </a:prstGeom>
          <a:solidFill>
            <a:schemeClr val="bg2">
              <a:lumMod val="75000"/>
              <a:alpha val="31000"/>
            </a:schemeClr>
          </a:solidFill>
          <a:ln>
            <a:noFill/>
          </a:ln>
          <a:extLst/>
        </p:spPr>
      </p:pic>
      <p:sp>
        <p:nvSpPr>
          <p:cNvPr id="11" name="TextBox 10"/>
          <p:cNvSpPr txBox="1"/>
          <p:nvPr/>
        </p:nvSpPr>
        <p:spPr>
          <a:xfrm>
            <a:off x="0" y="6026150"/>
            <a:ext cx="5248275" cy="831850"/>
          </a:xfrm>
          <a:prstGeom prst="rect">
            <a:avLst/>
          </a:prstGeom>
          <a:solidFill>
            <a:schemeClr val="accent5">
              <a:lumMod val="20000"/>
              <a:lumOff val="80000"/>
              <a:alpha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www.petrospb.ru</a:t>
            </a:r>
            <a:endParaRPr lang="ru-RU" sz="4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15900" y="4286250"/>
            <a:ext cx="1997075" cy="1331913"/>
          </a:xfrm>
          <a:prstGeom prst="rect">
            <a:avLst/>
          </a:prstGeom>
          <a:noFill/>
          <a:ln w="4127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/>
        </p:spPr>
      </p:pic>
      <p:sp>
        <p:nvSpPr>
          <p:cNvPr id="31751" name="TextBox 5"/>
          <p:cNvSpPr txBox="1">
            <a:spLocks noChangeArrowheads="1"/>
          </p:cNvSpPr>
          <p:nvPr/>
        </p:nvSpPr>
        <p:spPr bwMode="auto">
          <a:xfrm>
            <a:off x="2571750" y="0"/>
            <a:ext cx="6572250" cy="1262063"/>
          </a:xfrm>
          <a:prstGeom prst="rect">
            <a:avLst/>
          </a:prstGeom>
          <a:solidFill>
            <a:srgbClr val="FF0000">
              <a:alpha val="8705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450" algn="ctr"/>
            <a:r>
              <a:rPr lang="ru-RU" sz="4000" b="0" i="1">
                <a:solidFill>
                  <a:srgbClr val="FFFFFF"/>
                </a:solidFill>
              </a:rPr>
              <a:t>Образовательные туры,</a:t>
            </a:r>
            <a:r>
              <a:rPr lang="ru-RU" sz="1100" b="0" i="1">
                <a:solidFill>
                  <a:srgbClr val="FFFFFF"/>
                </a:solidFill>
              </a:rPr>
              <a:t> </a:t>
            </a:r>
            <a:r>
              <a:rPr lang="ru-RU" sz="1800" b="0" i="1">
                <a:solidFill>
                  <a:srgbClr val="FFFFFF"/>
                </a:solidFill>
              </a:rPr>
              <a:t>ДОПОЛНЯЮЩИЕ ШКОЛЬНУЮ ПРОГРАММУ</a:t>
            </a:r>
          </a:p>
          <a:p>
            <a:pPr marL="44450" algn="ctr"/>
            <a:r>
              <a:rPr lang="ru-RU" sz="1800" b="0" i="1">
                <a:solidFill>
                  <a:srgbClr val="FFFFFF"/>
                </a:solidFill>
              </a:rPr>
              <a:t>по различным предметам.</a:t>
            </a:r>
            <a:endParaRPr lang="ru-RU" sz="1600" i="1">
              <a:solidFill>
                <a:srgbClr val="FFFFFF"/>
              </a:solidFill>
              <a:latin typeface="Arial Black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571750" y="4303713"/>
            <a:ext cx="2000250" cy="1295400"/>
          </a:xfrm>
          <a:prstGeom prst="rect">
            <a:avLst/>
          </a:prstGeom>
          <a:noFill/>
          <a:ln w="4127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7813" y="4122738"/>
            <a:ext cx="3786187" cy="2520950"/>
          </a:xfrm>
          <a:prstGeom prst="rect">
            <a:avLst/>
          </a:prstGeom>
          <a:noFill/>
          <a:ln w="4127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\\serversql\Общая\Главная папка\Александра Федосеева\Родные просторы\логотипРОДНЫЕ-ПРОСТОРЫ-лого.png"/>
          <p:cNvPicPr>
            <a:picLocks noChangeAspect="1" noChangeArrowheads="1"/>
          </p:cNvPicPr>
          <p:nvPr/>
        </p:nvPicPr>
        <p:blipFill>
          <a:blip r:embed="rId2" cstate="print">
            <a:lum bright="-4000" contrast="31000"/>
          </a:blip>
          <a:srcRect/>
          <a:stretch>
            <a:fillRect/>
          </a:stretch>
        </p:blipFill>
        <p:spPr bwMode="auto">
          <a:xfrm>
            <a:off x="0" y="-24"/>
            <a:ext cx="1928793" cy="144418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85918" y="148216"/>
            <a:ext cx="7143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Участники - 2016</a:t>
            </a:r>
            <a:endParaRPr lang="ru-RU" sz="5400" b="1" cap="none" spc="300" dirty="0">
              <a:ln w="1143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8434" name="Picture 2" descr="http://cs629312.vk.me/v629312201/1c381/2l2rzR2ACF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2633699" cy="1146793"/>
          </a:xfrm>
          <a:prstGeom prst="rect">
            <a:avLst/>
          </a:prstGeom>
          <a:noFill/>
        </p:spPr>
      </p:pic>
      <p:pic>
        <p:nvPicPr>
          <p:cNvPr id="18436" name="Picture 4" descr="http://www.ducktour.ru/images/content/1_60bbd1b8dd996e81bb71077de6f58021.png"/>
          <p:cNvPicPr>
            <a:picLocks noChangeAspect="1" noChangeArrowheads="1"/>
          </p:cNvPicPr>
          <p:nvPr/>
        </p:nvPicPr>
        <p:blipFill>
          <a:blip r:embed="rId4" cstate="print"/>
          <a:srcRect t="13592" b="15534"/>
          <a:stretch>
            <a:fillRect/>
          </a:stretch>
        </p:blipFill>
        <p:spPr bwMode="auto">
          <a:xfrm>
            <a:off x="633403" y="3071810"/>
            <a:ext cx="2114550" cy="985604"/>
          </a:xfrm>
          <a:prstGeom prst="rect">
            <a:avLst/>
          </a:prstGeom>
          <a:noFill/>
        </p:spPr>
      </p:pic>
      <p:pic>
        <p:nvPicPr>
          <p:cNvPr id="18438" name="Picture 6" descr="http://image.turizm.ru/ASOS/UserClient/9351/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3799" y="1142984"/>
            <a:ext cx="2071702" cy="1607727"/>
          </a:xfrm>
          <a:prstGeom prst="rect">
            <a:avLst/>
          </a:prstGeom>
          <a:noFill/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4143380"/>
            <a:ext cx="23145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5488476"/>
            <a:ext cx="2928958" cy="101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078" y="1428736"/>
            <a:ext cx="2457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4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7950" y="4399807"/>
            <a:ext cx="2181226" cy="1029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5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868" y="4804691"/>
            <a:ext cx="2143140" cy="1910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6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43636" y="5616785"/>
            <a:ext cx="2533652" cy="95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5" name="Прямая соединительная линия 24"/>
          <p:cNvCxnSpPr/>
          <p:nvPr/>
        </p:nvCxnSpPr>
        <p:spPr>
          <a:xfrm>
            <a:off x="2000232" y="1071546"/>
            <a:ext cx="6500858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15074" y="2705104"/>
            <a:ext cx="24479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 descr="http://downtown.ru/files/blogs/656/2001/medium_3eddf77ad4ccf9a962a98f256ad1b8f371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79184" y="2643182"/>
            <a:ext cx="1892948" cy="1571636"/>
          </a:xfrm>
          <a:prstGeom prst="rect">
            <a:avLst/>
          </a:prstGeom>
          <a:noFill/>
        </p:spPr>
      </p:pic>
      <p:sp>
        <p:nvSpPr>
          <p:cNvPr id="19" name="Содержимое 16"/>
          <p:cNvSpPr>
            <a:spLocks noGrp="1"/>
          </p:cNvSpPr>
          <p:nvPr>
            <p:ph type="title"/>
          </p:nvPr>
        </p:nvSpPr>
        <p:spPr>
          <a:xfrm>
            <a:off x="3428992" y="4071942"/>
            <a:ext cx="2328850" cy="79690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600" b="1" dirty="0" smtClean="0"/>
              <a:t>Управление по развитию туризма Нижний Новгород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79071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3795" name="Picture 5" descr="&quot;&amp;dcy;&amp;ncy;&amp;iecy;&amp;vcy;&amp;ncy;&amp;icy;&amp;kcy; &amp;Pcy;&amp;rcy;&amp;acy;&amp;vcy;&amp;ocy;&amp;scy;&amp;lcy;&amp;acy;&amp;vcy;&amp;ncy;&amp;ycy;&amp;iecy; &amp;zcy;&amp;ncy;&amp;acy;&amp;kcy;&amp;ocy;&amp;mcy;&amp;scy;&amp;tcy;&amp;vcy;&amp;acy; - &amp;Pcy;&amp;rcy;&amp;acy;&amp;vcy;&amp;ocy;&amp;scy;&amp;lcy;&amp;acy;&amp;vcy;&amp;ncy;&amp;acy;&amp;yacy; &amp;Scy;&amp;ocy;&amp;tscy;&amp;icy;&amp;acy;&amp;lcy;&amp;softcy;&amp;ncy;&amp;acy;&amp;yacy; &amp;Scy;&amp;iecy;&amp;tcy;&amp;soft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8"/>
            <a:ext cx="9144000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3529013" y="0"/>
            <a:ext cx="5614987" cy="1463675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/>
              <a:t>Окно в Европу</a:t>
            </a:r>
          </a:p>
          <a:p>
            <a:pPr algn="ctr">
              <a:spcBef>
                <a:spcPct val="50000"/>
              </a:spcBef>
            </a:pPr>
            <a:r>
              <a:rPr lang="ru-RU" sz="2000"/>
              <a:t>тур в Петербург для изучения иностранного языка</a:t>
            </a:r>
          </a:p>
        </p:txBody>
      </p:sp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3500438" y="1484313"/>
            <a:ext cx="5643562" cy="338137"/>
          </a:xfrm>
          <a:prstGeom prst="rect">
            <a:avLst/>
          </a:prstGeom>
          <a:solidFill>
            <a:schemeClr val="bg1">
              <a:alpha val="79999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/>
              <a:t>Общение с носителями языка в разговорном клубе</a:t>
            </a:r>
          </a:p>
        </p:txBody>
      </p:sp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0" y="1000125"/>
            <a:ext cx="3240088" cy="863600"/>
          </a:xfrm>
          <a:prstGeom prst="rect">
            <a:avLst/>
          </a:prstGeom>
          <a:solidFill>
            <a:schemeClr val="bg1">
              <a:alpha val="79999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/>
              <a:t>Обзорные экскурсии по городу и экскурсии в музеях на изучаемом языке</a:t>
            </a:r>
          </a:p>
        </p:txBody>
      </p:sp>
      <p:pic>
        <p:nvPicPr>
          <p:cNvPr id="33799" name="Picture 9" descr="туроператор белый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65B3"/>
              </a:clrFrom>
              <a:clrTo>
                <a:srgbClr val="0065B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276600" cy="836613"/>
          </a:xfrm>
          <a:prstGeom prst="rect">
            <a:avLst/>
          </a:prstGeom>
          <a:solidFill>
            <a:srgbClr val="969696">
              <a:alpha val="74901"/>
            </a:srgbClr>
          </a:solidFill>
          <a:ln w="9525">
            <a:solidFill>
              <a:srgbClr val="BFB7FB">
                <a:alpha val="83920"/>
              </a:srgbClr>
            </a:solidFill>
            <a:miter lim="800000"/>
            <a:headEnd/>
            <a:tailEnd/>
          </a:ln>
        </p:spPr>
      </p:pic>
      <p:pic>
        <p:nvPicPr>
          <p:cNvPr id="33800" name="Picture 12" descr="&amp;TScy;&amp;iecy;&amp;ncy;&amp;tcy;&amp;rcy; &amp;icy;&amp;ncy;&amp;ocy;&amp;scy;&amp;tcy;&amp;rcy;&amp;acy;&amp;ncy;&amp;ncy;&amp;ycy;&amp;khcy; &amp;yacy;&amp;zcy;&amp;ycy;&amp;kcy;&amp;ocy;&amp;vcy; &amp;icy; &amp;pcy;&amp;iecy;&amp;rcy;&amp;iecy;&amp;vcy;&amp;ocy;&amp;dcy;&amp;ocy;&amp;vcy; Pol &amp; Glot: &amp;Kcy; &amp;ncy;&amp;ocy;&amp;vcy;&amp;ycy;&amp;mcy; &amp;gcy;&amp;ocy;&amp;rcy;&amp;icy;&amp;zcy;&amp;ocy;&amp;ncy;&amp;tcy;&amp;acy;&amp;mcy;, &amp;Ocy;&amp;dcy;&amp;icy;&amp;ncy; &amp;icy;&amp;lcy;&amp;icy; &amp;dcy;&amp;vcy;&amp;acy; &amp;mcy;&amp;iecy;&amp;scy;&amp;yacy;&amp;tscy;&amp;acy; &amp;zcy;&amp;acy;&amp;ncy;&amp;yacy;&amp;tcy;&amp;icy;&amp;jcy; &amp;pcy;&amp;ocy; &amp;acy;&amp;ncy;&amp;gcy;&amp;lcy;&amp;icy;&amp;jcy;&amp;scy;&amp;kcy;&amp;ocy;&amp;mcy;&amp;ucy;, &amp;ncy;&amp;iecy;&amp;mcy;&amp;iecy;&amp;tscy;&amp;kcy;&amp;ocy;&amp;mcy;&amp;ucy;, &amp;fcy;&amp;rcy;&amp;acy;&amp;n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4572000"/>
            <a:ext cx="2592387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14" descr="&amp;Tcy;&amp;ocy;&amp;pcy;&amp;SHcy;&amp;kcy;&amp;ocy;&amp;lcy;&amp;acy;.&amp;Rcy;&amp;Ucy; &amp;SHcy;&amp;kcy;&amp;ocy;&amp;lcy;&amp;acy; &amp;icy;&amp;ncy;&amp;ocy;&amp;scy;&amp;tcy;&amp;rcy;&amp;acy;&amp;ncy;&amp;ncy;&amp;ycy;&amp;khcy; &amp;yacy;&amp;zcy;&amp;ycy;&amp;kcy;&amp;ocy;&amp;vcy; Lingua House &amp;Icy;&amp;tcy;&amp;acy;&amp;lcy;&amp;softcy;&amp;yacy;&amp;ncy;&amp;scy;&amp;kcy;&amp;acy;&amp;yacy; &amp;gcy;&amp;rcy;&amp;ucy;&amp;pcy;&amp;pcy;&amp;a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38" y="4214813"/>
            <a:ext cx="2579687" cy="17192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3802" name="Picture 16" descr="map994-1"/>
          <p:cNvPicPr>
            <a:picLocks noChangeAspect="1" noChangeArrowheads="1"/>
          </p:cNvPicPr>
          <p:nvPr/>
        </p:nvPicPr>
        <p:blipFill>
          <a:blip r:embed="rId6"/>
          <a:srcRect b="8437"/>
          <a:stretch>
            <a:fillRect/>
          </a:stretch>
        </p:blipFill>
        <p:spPr bwMode="auto">
          <a:xfrm>
            <a:off x="3429000" y="4214813"/>
            <a:ext cx="2538413" cy="17430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3803" name="Picture 18" descr="&amp;Acy;&amp;ncy;&amp;gcy;&amp;lcy;&amp;icy;&amp;jcy;&amp;scy;&amp;kcy;&amp;icy;&amp;jcy; &amp;rcy;&amp;acy;&amp;zcy;&amp;gcy;&amp;ocy;&amp;vcy;&amp;ocy;&amp;rcy;&amp;ncy;&amp;ycy;&amp;jcy; &amp;kcy;&amp;lcy;&amp;ucy;&amp;bcy; Brunch, &amp;scy;&amp;ocy;&amp;bcy;&amp;ycy;&amp;tcy;&amp;icy;&amp;iecy; &amp;gcy;&amp;ocy;&amp;rcy;&amp;ocy;&amp;dcy;&amp;acy; &amp;vcy; &amp;acy;&amp;fcy;&amp;icy;&amp;shcy;&amp;iecy; &amp;IEcy;&amp;kcy;&amp;acy;&amp;tcy;&amp;iecy;&amp;rcy;&amp;icy;&amp;ncy;&amp;bcy;&amp;ucy;&amp;rcy;&amp;gcy;&amp;acy;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2250" y="2000250"/>
            <a:ext cx="2376488" cy="11668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3804" name="Picture 20" descr="&amp;Icy;&amp;scy;&amp;pcy;&amp;acy;&amp;ncy;&amp;scy;&amp;kcy;&amp;icy;&amp;jcy; &amp;yacy;&amp;zcy;&amp;ycy;&amp;kcy; &amp;vcy; &amp;Scy;&amp;acy;&amp;ncy;&amp;kcy;&amp;tcy;-&amp;Pcy;&amp;iecy;&amp;tcy;&amp;iecy;&amp;rcy;&amp;bcy;&amp;ucy;&amp;rcy;&amp;gcy;&amp;iecy;: &amp;Pcy;&amp;icy;&amp;scy;&amp;softcy;&amp;mcy;&amp;iecy;&amp;ncy;&amp;ncy;&amp;ycy;&amp;iecy; &amp;pcy;&amp;iecy;&amp;rcy;&amp;iecy;&amp;vcy;&amp;ocy;&amp;dcy;&amp;ycy; - &amp;icy;&amp;scy;&amp;pcy;&amp;acy;&amp;ncy;&amp;scy;&amp;kcy;&amp;icy;&amp;jcy; &amp;yacy;&amp;zcy;&amp;ycy;&amp;kcy;, &amp;Scy;&amp;acy;&amp;ncy;&amp;kcy;&amp;tcy;-&amp;Pcy;&amp;iecy;&amp;tcy;&amp;iecy;&amp;rcy;&amp;bcy;&amp;ucy;&amp;rcy;&amp;gcy;, &amp;Rcy;&amp;ocy;&amp;scy;&amp;scy;&amp;icy;&amp;yacy;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2000250"/>
            <a:ext cx="3143250" cy="20955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3805" name="TextBox 16"/>
          <p:cNvSpPr txBox="1">
            <a:spLocks noChangeArrowheads="1"/>
          </p:cNvSpPr>
          <p:nvPr/>
        </p:nvSpPr>
        <p:spPr bwMode="auto">
          <a:xfrm>
            <a:off x="4176713" y="6096000"/>
            <a:ext cx="4967287" cy="762000"/>
          </a:xfrm>
          <a:prstGeom prst="rect">
            <a:avLst/>
          </a:prstGeom>
          <a:solidFill>
            <a:schemeClr val="bg1">
              <a:alpha val="549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srgbClr val="D85C00"/>
                </a:solidFill>
                <a:latin typeface="Trebuchet MS" pitchFamily="34" charset="0"/>
              </a:rPr>
              <a:t>www.petrospb.ru</a:t>
            </a:r>
            <a:endParaRPr lang="ru-RU" sz="4400">
              <a:solidFill>
                <a:srgbClr val="D85C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9075"/>
            <a:ext cx="9144000" cy="663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0" y="1143000"/>
            <a:ext cx="1643063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Box 3"/>
          <p:cNvSpPr txBox="1">
            <a:spLocks noChangeArrowheads="1"/>
          </p:cNvSpPr>
          <p:nvPr/>
        </p:nvSpPr>
        <p:spPr bwMode="auto">
          <a:xfrm>
            <a:off x="4000500" y="0"/>
            <a:ext cx="5143500" cy="990600"/>
          </a:xfrm>
          <a:prstGeom prst="rect">
            <a:avLst/>
          </a:prstGeom>
          <a:solidFill>
            <a:schemeClr val="accent6">
              <a:lumMod val="20000"/>
              <a:lumOff val="80000"/>
              <a:alpha val="88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900"/>
              </a:lnSpc>
              <a:spcBef>
                <a:spcPts val="1200"/>
              </a:spcBef>
              <a:defRPr/>
            </a:pPr>
            <a:r>
              <a:rPr lang="ru-RU" sz="3200" dirty="0">
                <a:solidFill>
                  <a:srgbClr val="0070C0"/>
                </a:solidFill>
                <a:latin typeface="Arial Black" pitchFamily="34" charset="0"/>
                <a:cs typeface="Arial" charset="0"/>
              </a:rPr>
              <a:t>Куда пойти учиться?</a:t>
            </a:r>
          </a:p>
          <a:p>
            <a:pPr algn="ctr">
              <a:lnSpc>
                <a:spcPts val="2900"/>
              </a:lnSpc>
              <a:spcBef>
                <a:spcPts val="1200"/>
              </a:spcBef>
              <a:defRPr/>
            </a:pPr>
            <a:r>
              <a:rPr lang="ru-RU" sz="1200" dirty="0">
                <a:solidFill>
                  <a:srgbClr val="0070C0"/>
                </a:solidFill>
                <a:latin typeface="Arial Black" pitchFamily="34" charset="0"/>
                <a:cs typeface="Arial" charset="0"/>
              </a:rPr>
              <a:t>Тур для школьников 9-11 классов и абитуриентов</a:t>
            </a:r>
            <a:endParaRPr lang="en-US" sz="1200" dirty="0">
              <a:solidFill>
                <a:srgbClr val="0070C0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37892" name="Picture 9" descr="туроператор белый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65B3"/>
              </a:clrFrom>
              <a:clrTo>
                <a:srgbClr val="0065B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4014788" cy="1000125"/>
          </a:xfrm>
          <a:prstGeom prst="rect">
            <a:avLst/>
          </a:prstGeom>
          <a:solidFill>
            <a:srgbClr val="FFCC99">
              <a:alpha val="74901"/>
            </a:srgbClr>
          </a:solidFill>
          <a:ln w="9525">
            <a:solidFill>
              <a:srgbClr val="BFB7FB">
                <a:alpha val="83920"/>
              </a:srgbClr>
            </a:solidFill>
            <a:miter lim="800000"/>
            <a:headEnd/>
            <a:tailEnd/>
          </a:ln>
        </p:spPr>
      </p:pic>
      <p:sp>
        <p:nvSpPr>
          <p:cNvPr id="37893" name="TextBox 6"/>
          <p:cNvSpPr txBox="1">
            <a:spLocks noChangeArrowheads="1"/>
          </p:cNvSpPr>
          <p:nvPr/>
        </p:nvSpPr>
        <p:spPr bwMode="auto">
          <a:xfrm>
            <a:off x="1928813" y="3429000"/>
            <a:ext cx="3071812" cy="2862263"/>
          </a:xfrm>
          <a:prstGeom prst="rect">
            <a:avLst/>
          </a:prstGeom>
          <a:solidFill>
            <a:schemeClr val="bg1">
              <a:alpha val="61176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0">
                <a:latin typeface="Trebuchet MS" pitchFamily="34" charset="0"/>
              </a:rPr>
              <a:t>ВЫСШИЕ УЧЕБНЫЕ ЗАВЕДЕНИЯ </a:t>
            </a:r>
          </a:p>
          <a:p>
            <a:pPr algn="ctr"/>
            <a:r>
              <a:rPr lang="ru-RU" sz="1200" b="0">
                <a:latin typeface="Trebuchet MS" pitchFamily="34" charset="0"/>
              </a:rPr>
              <a:t>САНКТ-ПЕТЕРБУРГА</a:t>
            </a:r>
          </a:p>
          <a:p>
            <a:pPr algn="ctr">
              <a:buFont typeface="Wingdings" pitchFamily="2" charset="2"/>
              <a:buChar char="ü"/>
            </a:pPr>
            <a:r>
              <a:rPr lang="ru-RU" sz="1200" b="0">
                <a:latin typeface="Trebuchet MS" pitchFamily="34" charset="0"/>
              </a:rPr>
              <a:t>Классические</a:t>
            </a:r>
          </a:p>
          <a:p>
            <a:pPr algn="ctr">
              <a:buFont typeface="Wingdings" pitchFamily="2" charset="2"/>
              <a:buChar char="ü"/>
            </a:pPr>
            <a:r>
              <a:rPr lang="ru-RU" sz="1200" b="0">
                <a:latin typeface="Trebuchet MS" pitchFamily="34" charset="0"/>
              </a:rPr>
              <a:t>Технологические и технические</a:t>
            </a:r>
          </a:p>
          <a:p>
            <a:pPr algn="ctr">
              <a:buFont typeface="Wingdings" pitchFamily="2" charset="2"/>
              <a:buChar char="ü"/>
            </a:pPr>
            <a:r>
              <a:rPr lang="ru-RU" sz="1200" b="0">
                <a:latin typeface="Trebuchet MS" pitchFamily="34" charset="0"/>
              </a:rPr>
              <a:t>Гуманитарные</a:t>
            </a:r>
          </a:p>
          <a:p>
            <a:pPr algn="ctr">
              <a:buFont typeface="Wingdings" pitchFamily="2" charset="2"/>
              <a:buChar char="ü"/>
            </a:pPr>
            <a:r>
              <a:rPr lang="ru-RU" sz="1200" b="0">
                <a:latin typeface="Trebuchet MS" pitchFamily="34" charset="0"/>
              </a:rPr>
              <a:t>Социально-педагогические</a:t>
            </a:r>
          </a:p>
          <a:p>
            <a:pPr algn="ctr">
              <a:buFont typeface="Wingdings" pitchFamily="2" charset="2"/>
              <a:buChar char="ü"/>
            </a:pPr>
            <a:r>
              <a:rPr lang="ru-RU" sz="1200" b="0">
                <a:latin typeface="Trebuchet MS" pitchFamily="34" charset="0"/>
              </a:rPr>
              <a:t>Медицинские</a:t>
            </a:r>
          </a:p>
          <a:p>
            <a:pPr algn="ctr">
              <a:buFont typeface="Wingdings" pitchFamily="2" charset="2"/>
              <a:buChar char="ü"/>
            </a:pPr>
            <a:r>
              <a:rPr lang="ru-RU" sz="1200" b="0">
                <a:latin typeface="Trebuchet MS" pitchFamily="34" charset="0"/>
              </a:rPr>
              <a:t>Экономические</a:t>
            </a:r>
          </a:p>
          <a:p>
            <a:pPr algn="ctr">
              <a:buFont typeface="Wingdings" pitchFamily="2" charset="2"/>
              <a:buChar char="ü"/>
            </a:pPr>
            <a:r>
              <a:rPr lang="ru-RU" sz="1200" b="0">
                <a:latin typeface="Trebuchet MS" pitchFamily="34" charset="0"/>
              </a:rPr>
              <a:t>Юридические</a:t>
            </a:r>
          </a:p>
          <a:p>
            <a:pPr algn="ctr">
              <a:buFont typeface="Wingdings" pitchFamily="2" charset="2"/>
              <a:buChar char="ü"/>
            </a:pPr>
            <a:r>
              <a:rPr lang="ru-RU" sz="1200" b="0">
                <a:latin typeface="Trebuchet MS" pitchFamily="34" charset="0"/>
              </a:rPr>
              <a:t>Архитектурно-строительные</a:t>
            </a:r>
          </a:p>
          <a:p>
            <a:pPr algn="ctr">
              <a:buFont typeface="Wingdings" pitchFamily="2" charset="2"/>
              <a:buChar char="ü"/>
            </a:pPr>
            <a:r>
              <a:rPr lang="ru-RU" sz="1200" b="0">
                <a:latin typeface="Trebuchet MS" pitchFamily="34" charset="0"/>
              </a:rPr>
              <a:t>Сельскохозяйственные и аграрные</a:t>
            </a:r>
          </a:p>
          <a:p>
            <a:pPr algn="ctr">
              <a:buFont typeface="Wingdings" pitchFamily="2" charset="2"/>
              <a:buChar char="ü"/>
            </a:pPr>
            <a:r>
              <a:rPr lang="ru-RU" sz="1200" b="0">
                <a:latin typeface="Trebuchet MS" pitchFamily="34" charset="0"/>
              </a:rPr>
              <a:t>Культуры и искусств</a:t>
            </a:r>
          </a:p>
          <a:p>
            <a:pPr algn="ctr">
              <a:buFont typeface="Wingdings" pitchFamily="2" charset="2"/>
              <a:buChar char="ü"/>
            </a:pPr>
            <a:r>
              <a:rPr lang="ru-RU" sz="1200" b="0">
                <a:latin typeface="Trebuchet MS" pitchFamily="34" charset="0"/>
              </a:rPr>
              <a:t>Туризма и сервиса</a:t>
            </a:r>
          </a:p>
          <a:p>
            <a:pPr algn="ctr">
              <a:buFont typeface="Wingdings" pitchFamily="2" charset="2"/>
              <a:buChar char="ü"/>
            </a:pPr>
            <a:r>
              <a:rPr lang="ru-RU" sz="1200" b="0">
                <a:latin typeface="Trebuchet MS" pitchFamily="34" charset="0"/>
              </a:rPr>
              <a:t>Спортивные</a:t>
            </a:r>
          </a:p>
          <a:p>
            <a:pPr algn="ctr">
              <a:buFont typeface="Wingdings" pitchFamily="2" charset="2"/>
              <a:buChar char="ü"/>
            </a:pPr>
            <a:r>
              <a:rPr lang="ru-RU" sz="1200" b="0">
                <a:latin typeface="Trebuchet MS" pitchFamily="34" charset="0"/>
              </a:rPr>
              <a:t>Военные</a:t>
            </a:r>
          </a:p>
        </p:txBody>
      </p:sp>
      <p:pic>
        <p:nvPicPr>
          <p:cNvPr id="378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3" y="1143000"/>
            <a:ext cx="17145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57375" y="1143000"/>
            <a:ext cx="179387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50" y="1143000"/>
            <a:ext cx="161925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75" y="1143000"/>
            <a:ext cx="1643063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7" name="Прямоугольник 13"/>
          <p:cNvSpPr>
            <a:spLocks noChangeArrowheads="1"/>
          </p:cNvSpPr>
          <p:nvPr/>
        </p:nvSpPr>
        <p:spPr bwMode="auto">
          <a:xfrm>
            <a:off x="3714750" y="2357438"/>
            <a:ext cx="1571625" cy="101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rgbClr val="C00000"/>
                </a:solidFill>
              </a:rPr>
              <a:t>Балтийский государственный </a:t>
            </a:r>
          </a:p>
          <a:p>
            <a:pPr algn="ctr">
              <a:defRPr/>
            </a:pPr>
            <a:r>
              <a:rPr lang="ru-RU" sz="1000" dirty="0">
                <a:solidFill>
                  <a:srgbClr val="C00000"/>
                </a:solidFill>
              </a:rPr>
              <a:t>технический университет </a:t>
            </a:r>
          </a:p>
          <a:p>
            <a:pPr algn="ctr">
              <a:defRPr/>
            </a:pPr>
            <a:r>
              <a:rPr lang="ru-RU" sz="1000" dirty="0">
                <a:solidFill>
                  <a:srgbClr val="C00000"/>
                </a:solidFill>
              </a:rPr>
              <a:t>"</a:t>
            </a:r>
            <a:r>
              <a:rPr lang="ru-RU" sz="1000" dirty="0" err="1">
                <a:solidFill>
                  <a:srgbClr val="C00000"/>
                </a:solidFill>
              </a:rPr>
              <a:t>Военмех</a:t>
            </a:r>
            <a:r>
              <a:rPr lang="ru-RU" sz="1000" dirty="0">
                <a:solidFill>
                  <a:srgbClr val="C00000"/>
                </a:solidFill>
              </a:rPr>
              <a:t>"им. Д.Ф. Устинова</a:t>
            </a:r>
          </a:p>
        </p:txBody>
      </p:sp>
      <p:sp>
        <p:nvSpPr>
          <p:cNvPr id="21" name="Прямоугольник 13"/>
          <p:cNvSpPr>
            <a:spLocks noChangeArrowheads="1"/>
          </p:cNvSpPr>
          <p:nvPr/>
        </p:nvSpPr>
        <p:spPr bwMode="auto">
          <a:xfrm>
            <a:off x="5357813" y="2357438"/>
            <a:ext cx="1714500" cy="5540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rgbClr val="C00000"/>
                </a:solidFill>
              </a:rPr>
              <a:t>Санкт-Петербургский Государственный университет</a:t>
            </a:r>
          </a:p>
        </p:txBody>
      </p:sp>
      <p:sp>
        <p:nvSpPr>
          <p:cNvPr id="22" name="Прямоугольник 13"/>
          <p:cNvSpPr>
            <a:spLocks noChangeArrowheads="1"/>
          </p:cNvSpPr>
          <p:nvPr/>
        </p:nvSpPr>
        <p:spPr bwMode="auto">
          <a:xfrm>
            <a:off x="7143750" y="2357438"/>
            <a:ext cx="1714500" cy="8620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rgbClr val="C00000"/>
                </a:solidFill>
              </a:rPr>
              <a:t>Российский Государственный педагогический университет им. А.И.Герцена</a:t>
            </a:r>
          </a:p>
        </p:txBody>
      </p:sp>
      <p:sp>
        <p:nvSpPr>
          <p:cNvPr id="23" name="Прямоугольник 13"/>
          <p:cNvSpPr>
            <a:spLocks noChangeArrowheads="1"/>
          </p:cNvSpPr>
          <p:nvPr/>
        </p:nvSpPr>
        <p:spPr bwMode="auto">
          <a:xfrm>
            <a:off x="142875" y="2357438"/>
            <a:ext cx="1643063" cy="5540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rgbClr val="C00000"/>
                </a:solidFill>
              </a:rPr>
              <a:t>Национальный минерально-сырьевой университет «Горный»</a:t>
            </a:r>
          </a:p>
        </p:txBody>
      </p:sp>
      <p:sp>
        <p:nvSpPr>
          <p:cNvPr id="24" name="Прямоугольник 13"/>
          <p:cNvSpPr>
            <a:spLocks noChangeArrowheads="1"/>
          </p:cNvSpPr>
          <p:nvPr/>
        </p:nvSpPr>
        <p:spPr bwMode="auto">
          <a:xfrm>
            <a:off x="1857375" y="2357438"/>
            <a:ext cx="1785938" cy="7080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rgbClr val="C00000"/>
                </a:solidFill>
              </a:rPr>
              <a:t>Санкт-Петербургский Государственный политехнический университет</a:t>
            </a:r>
          </a:p>
        </p:txBody>
      </p:sp>
      <p:pic>
        <p:nvPicPr>
          <p:cNvPr id="37903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3214688"/>
            <a:ext cx="18161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4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43563" y="3643313"/>
            <a:ext cx="3286125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5" name="TextBox 5"/>
          <p:cNvSpPr txBox="1">
            <a:spLocks noChangeArrowheads="1"/>
          </p:cNvSpPr>
          <p:nvPr/>
        </p:nvSpPr>
        <p:spPr bwMode="auto">
          <a:xfrm>
            <a:off x="4500563" y="5572125"/>
            <a:ext cx="1857375" cy="523875"/>
          </a:xfrm>
          <a:prstGeom prst="rect">
            <a:avLst/>
          </a:prstGeom>
          <a:solidFill>
            <a:srgbClr val="FFFF00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400" u="sng">
                <a:solidFill>
                  <a:srgbClr val="0909FF"/>
                </a:solidFill>
                <a:cs typeface="Arial" charset="0"/>
              </a:rPr>
              <a:t>От 4550 руб / чел  - 3х дневный тур</a:t>
            </a:r>
            <a:endParaRPr lang="ru-RU" sz="1400">
              <a:solidFill>
                <a:srgbClr val="0909FF"/>
              </a:solidFill>
              <a:cs typeface="Arial" charset="0"/>
            </a:endParaRPr>
          </a:p>
        </p:txBody>
      </p:sp>
      <p:sp>
        <p:nvSpPr>
          <p:cNvPr id="37906" name="TextBox 5"/>
          <p:cNvSpPr txBox="1">
            <a:spLocks noChangeArrowheads="1"/>
          </p:cNvSpPr>
          <p:nvPr/>
        </p:nvSpPr>
        <p:spPr bwMode="auto">
          <a:xfrm>
            <a:off x="4214813" y="4643438"/>
            <a:ext cx="1857375" cy="523875"/>
          </a:xfrm>
          <a:prstGeom prst="rect">
            <a:avLst/>
          </a:prstGeom>
          <a:solidFill>
            <a:srgbClr val="FFFF00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400" u="sng">
                <a:solidFill>
                  <a:srgbClr val="0909FF"/>
                </a:solidFill>
                <a:cs typeface="Arial" charset="0"/>
              </a:rPr>
              <a:t>От 3170 руб / чел  - 2х дневный тур</a:t>
            </a:r>
            <a:endParaRPr lang="ru-RU" sz="1400">
              <a:solidFill>
                <a:srgbClr val="0909FF"/>
              </a:solidFill>
              <a:cs typeface="Arial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714750" y="6273800"/>
            <a:ext cx="5429250" cy="584200"/>
          </a:xfrm>
          <a:prstGeom prst="rect">
            <a:avLst/>
          </a:prstGeom>
          <a:solidFill>
            <a:srgbClr val="FFCC66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www.petrospb.ru</a:t>
            </a:r>
            <a:endParaRPr lang="ru-RU" sz="32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7908" name="TextBox 5"/>
          <p:cNvSpPr txBox="1">
            <a:spLocks noChangeArrowheads="1"/>
          </p:cNvSpPr>
          <p:nvPr/>
        </p:nvSpPr>
        <p:spPr bwMode="auto">
          <a:xfrm>
            <a:off x="5500688" y="3214688"/>
            <a:ext cx="3643312" cy="627062"/>
          </a:xfrm>
          <a:prstGeom prst="rect">
            <a:avLst/>
          </a:prstGeom>
          <a:solidFill>
            <a:srgbClr val="FFFF00">
              <a:alpha val="5098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1400" b="0">
                <a:solidFill>
                  <a:srgbClr val="C00000"/>
                </a:solidFill>
                <a:cs typeface="Arial" charset="0"/>
              </a:rPr>
              <a:t>2 – 3 </a:t>
            </a:r>
            <a:r>
              <a:rPr lang="ru-RU" sz="1400">
                <a:solidFill>
                  <a:srgbClr val="C00000"/>
                </a:solidFill>
                <a:cs typeface="Arial" charset="0"/>
              </a:rPr>
              <a:t>ВУЗ</a:t>
            </a:r>
            <a:r>
              <a:rPr lang="ru-RU" sz="1400" b="0">
                <a:solidFill>
                  <a:srgbClr val="C00000"/>
                </a:solidFill>
                <a:cs typeface="Arial" charset="0"/>
              </a:rPr>
              <a:t>а за день +</a:t>
            </a:r>
            <a:r>
              <a:rPr lang="ru-RU" sz="1400">
                <a:solidFill>
                  <a:srgbClr val="C00000"/>
                </a:solidFill>
                <a:cs typeface="Arial" charset="0"/>
              </a:rPr>
              <a:t>экскурсионная программа</a:t>
            </a:r>
            <a:endParaRPr lang="en-US" sz="1400">
              <a:solidFill>
                <a:srgbClr val="C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2" descr="На взводе: Репортаж с часового завода &quot;Ракета&quot; - FURFUR - FU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8914" name="TextBox 3"/>
          <p:cNvSpPr txBox="1">
            <a:spLocks noChangeArrowheads="1"/>
          </p:cNvSpPr>
          <p:nvPr/>
        </p:nvSpPr>
        <p:spPr bwMode="auto">
          <a:xfrm>
            <a:off x="3857625" y="0"/>
            <a:ext cx="5286375" cy="990600"/>
          </a:xfrm>
          <a:prstGeom prst="rect">
            <a:avLst/>
          </a:prstGeom>
          <a:solidFill>
            <a:srgbClr val="F2C9B0">
              <a:alpha val="8784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900"/>
              </a:lnSpc>
              <a:spcBef>
                <a:spcPts val="1200"/>
              </a:spcBef>
            </a:pPr>
            <a:r>
              <a:rPr lang="ru-RU" sz="1400">
                <a:solidFill>
                  <a:srgbClr val="C00000"/>
                </a:solidFill>
                <a:cs typeface="Arial" charset="0"/>
              </a:rPr>
              <a:t>ПРАЗДНИК «ВЫПУСКНОЙ ВЕЧЕР В САНКТ-ПЕТЕРБУРГЕ»</a:t>
            </a:r>
          </a:p>
          <a:p>
            <a:pPr algn="ctr">
              <a:lnSpc>
                <a:spcPts val="2900"/>
              </a:lnSpc>
              <a:spcBef>
                <a:spcPts val="1200"/>
              </a:spcBef>
            </a:pPr>
            <a:r>
              <a:rPr lang="ru-RU" sz="1100">
                <a:solidFill>
                  <a:srgbClr val="C00000"/>
                </a:solidFill>
                <a:cs typeface="Arial" charset="0"/>
              </a:rPr>
              <a:t>Туры для выпускников в Санкт-Петербург!</a:t>
            </a:r>
            <a:endParaRPr lang="en-US" sz="110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0" y="6034088"/>
            <a:ext cx="5256213" cy="823912"/>
          </a:xfrm>
          <a:prstGeom prst="rect">
            <a:avLst/>
          </a:prstGeom>
          <a:solidFill>
            <a:srgbClr val="FFCC66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www.petrospb.ru</a:t>
            </a:r>
            <a:endParaRPr lang="ru-RU" sz="4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8916" name="Picture 9" descr="туроператор белый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65B3"/>
              </a:clrFrom>
              <a:clrTo>
                <a:srgbClr val="0065B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857625" cy="960438"/>
          </a:xfrm>
          <a:prstGeom prst="rect">
            <a:avLst/>
          </a:prstGeom>
          <a:solidFill>
            <a:srgbClr val="92D050">
              <a:alpha val="74901"/>
            </a:srgbClr>
          </a:solidFill>
          <a:ln w="9525">
            <a:solidFill>
              <a:srgbClr val="BFB7FB">
                <a:alpha val="83920"/>
              </a:srgbClr>
            </a:solidFill>
            <a:miter lim="800000"/>
            <a:headEnd/>
            <a:tailEnd/>
          </a:ln>
        </p:spPr>
      </p:pic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0" y="3357563"/>
          <a:ext cx="9144000" cy="928694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9286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«В» - ВЫПУСКНОЙ ВЕЧЕР</a:t>
                      </a: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kern="1200" baseline="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5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389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3888" y="1000125"/>
            <a:ext cx="34401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1143000"/>
            <a:ext cx="2286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3" y="2786063"/>
            <a:ext cx="1951037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500" y="1428750"/>
            <a:ext cx="2714625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3" name="Прямоугольник 13"/>
          <p:cNvSpPr>
            <a:spLocks noChangeArrowheads="1"/>
          </p:cNvSpPr>
          <p:nvPr/>
        </p:nvSpPr>
        <p:spPr bwMode="auto">
          <a:xfrm>
            <a:off x="6072188" y="3000375"/>
            <a:ext cx="27860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600">
                <a:solidFill>
                  <a:srgbClr val="FFFFFF"/>
                </a:solidFill>
                <a:cs typeface="Arial" charset="0"/>
              </a:rPr>
              <a:t>Праздник «Алые паруса»</a:t>
            </a:r>
          </a:p>
        </p:txBody>
      </p:sp>
      <p:sp>
        <p:nvSpPr>
          <p:cNvPr id="38924" name="Прямоугольник 13"/>
          <p:cNvSpPr>
            <a:spLocks noChangeArrowheads="1"/>
          </p:cNvSpPr>
          <p:nvPr/>
        </p:nvSpPr>
        <p:spPr bwMode="auto">
          <a:xfrm>
            <a:off x="571500" y="2357438"/>
            <a:ext cx="2357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400">
                <a:solidFill>
                  <a:srgbClr val="C00000"/>
                </a:solidFill>
                <a:cs typeface="Arial" charset="0"/>
              </a:rPr>
              <a:t>Праздничные банкеты</a:t>
            </a:r>
          </a:p>
        </p:txBody>
      </p:sp>
      <p:sp>
        <p:nvSpPr>
          <p:cNvPr id="38925" name="Прямоугольник 13"/>
          <p:cNvSpPr>
            <a:spLocks noChangeArrowheads="1"/>
          </p:cNvSpPr>
          <p:nvPr/>
        </p:nvSpPr>
        <p:spPr bwMode="auto">
          <a:xfrm>
            <a:off x="2786063" y="1143000"/>
            <a:ext cx="2786062" cy="307975"/>
          </a:xfrm>
          <a:prstGeom prst="rect">
            <a:avLst/>
          </a:prstGeom>
          <a:solidFill>
            <a:srgbClr val="00B0F0">
              <a:alpha val="3803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400">
                <a:solidFill>
                  <a:srgbClr val="C00000"/>
                </a:solidFill>
                <a:cs typeface="Arial" charset="0"/>
              </a:rPr>
              <a:t>Прогулки по городу</a:t>
            </a:r>
          </a:p>
        </p:txBody>
      </p:sp>
      <p:pic>
        <p:nvPicPr>
          <p:cNvPr id="38926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86625" y="4357688"/>
            <a:ext cx="1857375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7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14563" y="4357688"/>
            <a:ext cx="1692275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8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57625" y="4357688"/>
            <a:ext cx="17145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9" name="Picture 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15000" y="4357688"/>
            <a:ext cx="1643063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30" name="Прямоугольник 13"/>
          <p:cNvSpPr>
            <a:spLocks noChangeArrowheads="1"/>
          </p:cNvSpPr>
          <p:nvPr/>
        </p:nvSpPr>
        <p:spPr bwMode="auto">
          <a:xfrm>
            <a:off x="5715000" y="5572125"/>
            <a:ext cx="3429000" cy="523875"/>
          </a:xfrm>
          <a:prstGeom prst="rect">
            <a:avLst/>
          </a:prstGeom>
          <a:solidFill>
            <a:srgbClr val="00B0F0">
              <a:alpha val="3803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400">
                <a:solidFill>
                  <a:srgbClr val="C00000"/>
                </a:solidFill>
                <a:cs typeface="Arial" charset="0"/>
              </a:rPr>
              <a:t>Водные экскурсии «Мосты повисли над водами»</a:t>
            </a:r>
          </a:p>
        </p:txBody>
      </p:sp>
      <p:sp>
        <p:nvSpPr>
          <p:cNvPr id="38931" name="Прямоугольник 13"/>
          <p:cNvSpPr>
            <a:spLocks noChangeArrowheads="1"/>
          </p:cNvSpPr>
          <p:nvPr/>
        </p:nvSpPr>
        <p:spPr bwMode="auto">
          <a:xfrm>
            <a:off x="2214563" y="5572125"/>
            <a:ext cx="3357562" cy="307975"/>
          </a:xfrm>
          <a:prstGeom prst="rect">
            <a:avLst/>
          </a:prstGeom>
          <a:solidFill>
            <a:srgbClr val="00B0F0">
              <a:alpha val="3803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400">
                <a:solidFill>
                  <a:srgbClr val="C00000"/>
                </a:solidFill>
                <a:cs typeface="Arial" charset="0"/>
              </a:rPr>
              <a:t>БЕЛЫЕ НОЧИ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="t"/>
          <a:lstStyle/>
          <a:p>
            <a:pPr eaLnBrk="1" hangingPunct="1"/>
            <a:endParaRPr lang="ru-RU" smtClean="0"/>
          </a:p>
        </p:txBody>
      </p:sp>
      <p:sp>
        <p:nvSpPr>
          <p:cNvPr id="39938" name="Объект 2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pPr marL="228600" indent="-182563" eaLnBrk="1" hangingPunct="1"/>
            <a:endParaRPr lang="ru-RU" sz="3100" smtClean="0"/>
          </a:p>
        </p:txBody>
      </p:sp>
      <p:pic>
        <p:nvPicPr>
          <p:cNvPr id="39939" name="Picture 6" descr="http://www.newacropol.ru/pub/Activity/excursion/2009/Peterbyrg_oktober_2009/s-okt2009--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3624263" y="-41275"/>
            <a:ext cx="5529262" cy="1200150"/>
          </a:xfrm>
          <a:prstGeom prst="rect">
            <a:avLst/>
          </a:prstGeom>
          <a:solidFill>
            <a:schemeClr val="bg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Trebuchet MS" pitchFamily="34" charset="0"/>
              </a:rPr>
              <a:t>Чем заинтересовать         современную молодежь</a:t>
            </a:r>
            <a:r>
              <a:rPr lang="ru-RU" sz="4000">
                <a:latin typeface="Trebuchet MS" pitchFamily="34" charset="0"/>
              </a:rPr>
              <a:t>?</a:t>
            </a:r>
          </a:p>
        </p:txBody>
      </p:sp>
      <p:pic>
        <p:nvPicPr>
          <p:cNvPr id="39941" name="Picture 8" descr="http://vremyakultury.ru/wp-content/uploads/2013/08/%D0%B8%D0%BD%D0%B6%D0%B5%D0%BD%D0%B5%D1%80%D0%BD%D1%8B%D0%B9-%D0%B7%D0%B0%D0%BC%D0%BE%D0%B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629" y="3549828"/>
            <a:ext cx="2519959" cy="1786113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9942" name="TextBox 8"/>
          <p:cNvSpPr txBox="1">
            <a:spLocks noChangeArrowheads="1"/>
          </p:cNvSpPr>
          <p:nvPr/>
        </p:nvSpPr>
        <p:spPr bwMode="auto">
          <a:xfrm>
            <a:off x="189545" y="5175929"/>
            <a:ext cx="2726271" cy="523220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Trebuchet MS" pitchFamily="34" charset="0"/>
              </a:rPr>
              <a:t>ИГРОВАЯ ЭКСКУРСИЯ-КВЕСТ «ПЕТЕРБУРГСКАЯ АЗБУКА»</a:t>
            </a:r>
            <a:endParaRPr lang="ru-RU" sz="1400" b="0" dirty="0">
              <a:latin typeface="Trebuchet MS" pitchFamily="34" charset="0"/>
            </a:endParaRPr>
          </a:p>
        </p:txBody>
      </p:sp>
      <p:pic>
        <p:nvPicPr>
          <p:cNvPr id="15" name="Picture 9" descr="туроператор белый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65B3"/>
              </a:clrFrom>
              <a:clrTo>
                <a:srgbClr val="0065B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50" y="-41275"/>
            <a:ext cx="3203575" cy="846138"/>
          </a:xfrm>
          <a:prstGeom prst="rect">
            <a:avLst/>
          </a:prstGeom>
          <a:solidFill>
            <a:schemeClr val="bg2">
              <a:lumMod val="75000"/>
              <a:alpha val="31000"/>
            </a:schemeClr>
          </a:solidFill>
          <a:ln>
            <a:noFill/>
          </a:ln>
          <a:extLst/>
        </p:spPr>
      </p:pic>
      <p:pic>
        <p:nvPicPr>
          <p:cNvPr id="39944" name="Picture 17" descr="&amp;Scy;&amp;acy;&amp;ncy;&amp;kcy;&amp;tcy;-&amp;Pcy;&amp;iecy;&amp;tcy;&amp;iecy;&amp;rcy;&amp;bcy;&amp;ucy;&amp;rcy;&amp;gcy;.&amp;rcy;&amp;ucy; - &amp;Vcy; &amp;Pcy;&amp;iecy;&amp;tcy;&amp;iecy;&amp;rcy;&amp;bcy;&amp;ucy;&amp;rcy;&amp;gcy;&amp;iecy; &amp;scy;&amp;ocy;&amp;zcy;&amp;dcy;&amp;acy;&amp;dcy;&amp;ucy;&amp;tcy; &amp;tscy;&amp;iecy;&amp;lcy;&amp;ycy;&amp;jcy; &amp;mcy;&amp;ucy;&amp;zcy;&amp;iecy;&amp;jcy;&amp;ncy;&amp;ycy;&amp;jcy; &amp;kcy;&amp;vcy;…"/>
          <p:cNvPicPr>
            <a:picLocks noChangeAspect="1" noChangeArrowheads="1"/>
          </p:cNvPicPr>
          <p:nvPr/>
        </p:nvPicPr>
        <p:blipFill>
          <a:blip r:embed="rId5"/>
          <a:srcRect t="25410"/>
          <a:stretch>
            <a:fillRect/>
          </a:stretch>
        </p:blipFill>
        <p:spPr bwMode="auto">
          <a:xfrm>
            <a:off x="7085523" y="1196975"/>
            <a:ext cx="1788601" cy="22320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9945" name="Прямоугольник 13"/>
          <p:cNvSpPr>
            <a:spLocks noChangeArrowheads="1"/>
          </p:cNvSpPr>
          <p:nvPr/>
        </p:nvSpPr>
        <p:spPr bwMode="auto">
          <a:xfrm>
            <a:off x="5392293" y="1259569"/>
            <a:ext cx="3386460" cy="523220"/>
          </a:xfrm>
          <a:prstGeom prst="rect">
            <a:avLst/>
          </a:prstGeom>
          <a:solidFill>
            <a:schemeClr val="bg1">
              <a:alpha val="63921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rebuchet MS" pitchFamily="34" charset="0"/>
              </a:rPr>
              <a:t>ПРОГУЛКИ-БЕСЕДЫ ПО МУЗЕЙНОМУ КВАРТАЛУ «НУЛЕВАЯ ВЕРСТА»</a:t>
            </a:r>
            <a:endParaRPr lang="ru-RU" sz="1400" b="0" dirty="0">
              <a:latin typeface="Trebuchet MS" pitchFamily="34" charset="0"/>
            </a:endParaRPr>
          </a:p>
        </p:txBody>
      </p:sp>
      <p:pic>
        <p:nvPicPr>
          <p:cNvPr id="39946" name="Picture 19" descr="&amp;Vcy;&amp;icy;&amp;dcy;&amp;ycy; &amp;icy; &amp;kcy;&amp;rcy;&amp;acy;&amp;scy;&amp;ocy;&amp;tcy;&amp;ycy; &amp;Scy;&amp;acy;&amp;ncy;&amp;kcy;&amp;tcy;-&amp;Pcy;&amp;iecy;&amp;tcy;&amp;iecy;&amp;rcy;&amp;bcy;&amp;ucy;&amp;rcy;&amp;gcy;&amp;acy; &quot; &amp;Tcy;&amp;ucy;&amp;rcy;&amp;icy;&amp;scy;&amp;tcy;&amp;icy;&amp;chcy;&amp;iecy;&amp;scy;&amp;kcy;&amp;icy;&amp;jcy; &amp;Pcy;&amp;iecy;&amp;tcy;&amp;iecy;&amp;rcy;&amp;bcy;&amp;ucy;&amp;rcy;&amp;gcy;"/>
          <p:cNvPicPr>
            <a:picLocks noChangeAspect="1" noChangeArrowheads="1"/>
          </p:cNvPicPr>
          <p:nvPr/>
        </p:nvPicPr>
        <p:blipFill>
          <a:blip r:embed="rId6"/>
          <a:srcRect b="15749"/>
          <a:stretch>
            <a:fillRect/>
          </a:stretch>
        </p:blipFill>
        <p:spPr bwMode="auto">
          <a:xfrm>
            <a:off x="3544877" y="1994841"/>
            <a:ext cx="2709689" cy="171169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9947" name="TextBox 7"/>
          <p:cNvSpPr txBox="1">
            <a:spLocks noChangeArrowheads="1"/>
          </p:cNvSpPr>
          <p:nvPr/>
        </p:nvSpPr>
        <p:spPr bwMode="auto">
          <a:xfrm>
            <a:off x="3894904" y="1916832"/>
            <a:ext cx="2736925" cy="307777"/>
          </a:xfrm>
          <a:prstGeom prst="rect">
            <a:avLst/>
          </a:prstGeom>
          <a:solidFill>
            <a:schemeClr val="bg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Trebuchet MS" pitchFamily="34" charset="0"/>
              </a:rPr>
              <a:t>КВЕСТ «ОСТРОВ СОКРОВИЩ»</a:t>
            </a:r>
            <a:endParaRPr lang="ru-RU" sz="1400" b="0" dirty="0">
              <a:latin typeface="Trebuchet MS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8203" y="6027738"/>
            <a:ext cx="5248275" cy="830262"/>
          </a:xfrm>
          <a:prstGeom prst="rect">
            <a:avLst/>
          </a:prstGeom>
          <a:solidFill>
            <a:schemeClr val="accent5">
              <a:lumMod val="20000"/>
              <a:lumOff val="80000"/>
              <a:alpha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www.petrospb.ru</a:t>
            </a:r>
            <a:endParaRPr lang="ru-RU" sz="4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9949" name="Picture 21" descr="&amp;Scy;&amp;kcy;&amp;icy;&amp;dcy;&amp;kcy;&amp;icy; &amp;Scy;&amp;acy;&amp;ncy;&amp;kcy;&amp;tcy;-&amp;Pcy;&amp;iecy;&amp;tcy;&amp;iecy;&amp;rcy;&amp;bcy;&amp;ucy;&amp;rcy;&amp;gcy;. &amp;Vcy;&amp;scy;&amp;iecy; &amp;lcy;&amp;ucy;&amp;chcy;&amp;shcy;&amp;icy;&amp;iecy; &amp;scy;&amp;kcy;&amp;icy;&amp;dcy;&amp;ocy;&amp;chcy;&amp;ncy;&amp;ycy;&amp;iecy; &amp;scy;&amp;ocy;&amp;bcy;&amp;ycy;&amp;tcy;&amp;icy;&amp;yacy; &amp;icy; &amp;scy;&amp;kcy;&amp;icy;&amp;dcy;&amp;kcy;&amp;icy; &amp;vcy; &amp;Scy;&amp;acy;&amp;ncy;&amp;kcy;&amp;tcy;-&amp;pcy;&amp;iecy;&amp;tcy;&amp;iecy;&amp;rcy;&amp;bcy;&amp;ucy;&amp;rcy;&amp;gcy;&amp;iecy;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3025" y="1037999"/>
            <a:ext cx="2448520" cy="159435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9950" name="TextBox 5"/>
          <p:cNvSpPr txBox="1">
            <a:spLocks noChangeArrowheads="1"/>
          </p:cNvSpPr>
          <p:nvPr/>
        </p:nvSpPr>
        <p:spPr bwMode="auto">
          <a:xfrm>
            <a:off x="247587" y="2332831"/>
            <a:ext cx="2868686" cy="523220"/>
          </a:xfrm>
          <a:prstGeom prst="rect">
            <a:avLst/>
          </a:prstGeom>
          <a:solidFill>
            <a:schemeClr val="bg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rebuchet MS" pitchFamily="34" charset="0"/>
              </a:rPr>
              <a:t>ДЕТЕКТИВНОЕ ПРИКЛЮЧЕНИЕ «РАСКУСИ ПЕТЕРБУРГ»</a:t>
            </a:r>
            <a:endParaRPr lang="ru-RU" sz="1400" b="0" dirty="0"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017" y="3833296"/>
            <a:ext cx="2733180" cy="2067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6774091" y="5725433"/>
            <a:ext cx="2292350" cy="517525"/>
          </a:xfrm>
          <a:prstGeom prst="rect">
            <a:avLst/>
          </a:prstGeom>
          <a:solidFill>
            <a:schemeClr val="bg1">
              <a:alpha val="8509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latin typeface="Trebuchet MS" pitchFamily="34" charset="0"/>
              </a:rPr>
              <a:t>МУЗЕЙ СНОВИДЕНИЙ </a:t>
            </a:r>
          </a:p>
          <a:p>
            <a:pPr algn="ctr"/>
            <a:r>
              <a:rPr lang="ru-RU" sz="1400" dirty="0">
                <a:latin typeface="Trebuchet MS" pitchFamily="34" charset="0"/>
              </a:rPr>
              <a:t>ЗИГМУНДА ФРЕЙДА</a:t>
            </a:r>
            <a:endParaRPr lang="ru-RU" sz="1400" b="0" dirty="0">
              <a:latin typeface="Trebuchet MS" pitchFamily="34" charset="0"/>
            </a:endParaRPr>
          </a:p>
        </p:txBody>
      </p:sp>
      <p:pic>
        <p:nvPicPr>
          <p:cNvPr id="18" name="Picture 6" descr="http://akvarel.ru/img/articles/404_main_victualer-2030-1394-02-big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61632" y="4322127"/>
            <a:ext cx="2687909" cy="1811223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3339060" y="4024473"/>
            <a:ext cx="2952750" cy="730250"/>
          </a:xfrm>
          <a:prstGeom prst="rect">
            <a:avLst/>
          </a:prstGeom>
          <a:solidFill>
            <a:schemeClr val="bg1">
              <a:alpha val="87842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latin typeface="Trebuchet MS" pitchFamily="34" charset="0"/>
              </a:rPr>
              <a:t>ИНФОРМАЦИОННО-</a:t>
            </a:r>
          </a:p>
          <a:p>
            <a:pPr algn="ctr"/>
            <a:r>
              <a:rPr lang="ru-RU" sz="1400" dirty="0">
                <a:latin typeface="Trebuchet MS" pitchFamily="34" charset="0"/>
              </a:rPr>
              <a:t>РАЗВЛЕКАТЕЛЬНЫЙ КОМПЛЕКС</a:t>
            </a:r>
          </a:p>
          <a:p>
            <a:pPr algn="ctr"/>
            <a:r>
              <a:rPr lang="ru-RU" sz="1400" dirty="0">
                <a:latin typeface="Trebuchet MS" pitchFamily="34" charset="0"/>
              </a:rPr>
              <a:t>«ТРАНС-ФОРС»</a:t>
            </a:r>
            <a:endParaRPr lang="ru-RU" sz="1400" b="0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="t"/>
          <a:lstStyle/>
          <a:p>
            <a:pPr eaLnBrk="1" hangingPunct="1"/>
            <a:endParaRPr lang="ru-RU" smtClean="0"/>
          </a:p>
        </p:txBody>
      </p:sp>
      <p:sp>
        <p:nvSpPr>
          <p:cNvPr id="41986" name="Объект 2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pPr marL="228600" indent="-182563" eaLnBrk="1" hangingPunct="1"/>
            <a:endParaRPr lang="ru-RU" sz="3100" smtClean="0"/>
          </a:p>
        </p:txBody>
      </p:sp>
      <p:pic>
        <p:nvPicPr>
          <p:cNvPr id="41987" name="Picture 6" descr="http://www.newacropol.ru/pub/Activity/excursion/2009/Peterbyrg_oktober_2009/s-okt2009--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3663950" y="0"/>
            <a:ext cx="5507038" cy="954088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rebuchet MS" pitchFamily="34" charset="0"/>
              </a:rPr>
              <a:t>Экскурсионный тур </a:t>
            </a:r>
          </a:p>
          <a:p>
            <a:pPr algn="ctr"/>
            <a:r>
              <a:rPr lang="ru-RU">
                <a:latin typeface="Trebuchet MS" pitchFamily="34" charset="0"/>
              </a:rPr>
              <a:t>с элементами интерактива</a:t>
            </a:r>
          </a:p>
        </p:txBody>
      </p:sp>
      <p:pic>
        <p:nvPicPr>
          <p:cNvPr id="41989" name="Picture 2" descr="http://i.47news.ru/photos/2012/02/1280x1024_1tS0Q89C0G317b74R4x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836613"/>
            <a:ext cx="4029075" cy="2686050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1990" name="TextBox 5"/>
          <p:cNvSpPr txBox="1">
            <a:spLocks noChangeArrowheads="1"/>
          </p:cNvSpPr>
          <p:nvPr/>
        </p:nvSpPr>
        <p:spPr bwMode="auto">
          <a:xfrm>
            <a:off x="1692275" y="1052513"/>
            <a:ext cx="3311525" cy="517525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rebuchet MS" pitchFamily="34" charset="0"/>
              </a:rPr>
              <a:t>Театрализованная игра-экскурсия </a:t>
            </a:r>
          </a:p>
          <a:p>
            <a:pPr algn="ctr"/>
            <a:r>
              <a:rPr lang="ru-RU" sz="1400">
                <a:latin typeface="Trebuchet MS" pitchFamily="34" charset="0"/>
              </a:rPr>
              <a:t>«Тайна Гатчинского замка»</a:t>
            </a:r>
            <a:endParaRPr lang="ru-RU" sz="1400" b="0">
              <a:latin typeface="Trebuchet MS" pitchFamily="34" charset="0"/>
            </a:endParaRPr>
          </a:p>
        </p:txBody>
      </p:sp>
      <p:pic>
        <p:nvPicPr>
          <p:cNvPr id="14" name="Picture 9" descr="туроператор белый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65B3"/>
              </a:clrFrom>
              <a:clrTo>
                <a:srgbClr val="0065B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25" y="0"/>
            <a:ext cx="3205163" cy="846138"/>
          </a:xfrm>
          <a:prstGeom prst="rect">
            <a:avLst/>
          </a:prstGeom>
          <a:solidFill>
            <a:schemeClr val="bg2">
              <a:lumMod val="75000"/>
              <a:alpha val="31000"/>
            </a:schemeClr>
          </a:solidFill>
          <a:ln>
            <a:noFill/>
          </a:ln>
          <a:extLst/>
        </p:spPr>
      </p:pic>
      <p:pic>
        <p:nvPicPr>
          <p:cNvPr id="41992" name="Picture 19" descr="&amp;Kcy;&amp;vcy;&amp;iecy;&amp;scy;&amp;tcy; &amp;vcy; &amp;Pcy;&amp;iecy;&amp;tcy;&amp;rcy;&amp;ocy;&amp;pcy;&amp;acy;&amp;vcy;&amp;lcy;&amp;ocy;&amp;vcy;&amp;scy;&amp;kcy;&amp;ocy;&amp;jcy; &amp;kcy;&amp;rcy;&amp;iecy;&amp;pcy;&amp;ocy;&amp;scy;&amp;tcy;&amp;icy; &amp;dcy;&amp;lcy;&amp;yacy; &amp;yucy;&amp;ncy;&amp;ycy;&amp;khcy; &amp;lcy;&amp;yucy;&amp;bcy;&amp;icy;&amp;tcy;&amp;iecy;&amp;lcy;&amp;iecy;&amp;jcy; &amp;pcy;&amp;rcy;&amp;icy;&amp;kcy;&amp;lcy;&amp;yucy;&amp;chcy;&amp;iecy;&amp;ncy;&amp;icy;&amp;jcy; &amp;scy;&amp;ocy; &amp;scy;&amp;kcy;&amp;icy;&amp;dcy;&amp;kcy;&amp;ocy;&amp;jcy; 60%- &amp;Kcy;&amp;ucy;&amp;pcy;&amp;ocy;&amp;ncy;&amp;chcy;&amp;ocy;.&amp;rcy;&amp;u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981075"/>
            <a:ext cx="3594100" cy="23987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1993" name="TextBox 8"/>
          <p:cNvSpPr txBox="1">
            <a:spLocks noChangeArrowheads="1"/>
          </p:cNvSpPr>
          <p:nvPr/>
        </p:nvSpPr>
        <p:spPr bwMode="auto">
          <a:xfrm>
            <a:off x="4716463" y="2997200"/>
            <a:ext cx="3784600" cy="517525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rebuchet MS" pitchFamily="34" charset="0"/>
              </a:rPr>
              <a:t>Игра-квест в Петропавловской крепости </a:t>
            </a:r>
          </a:p>
          <a:p>
            <a:pPr algn="ctr"/>
            <a:r>
              <a:rPr lang="ru-RU" sz="1400">
                <a:latin typeface="Trebuchet MS" pitchFamily="34" charset="0"/>
              </a:rPr>
              <a:t>«В поисках волшебного Грааля»</a:t>
            </a:r>
            <a:endParaRPr lang="ru-RU" sz="1400" b="0">
              <a:latin typeface="Trebuchet MS" pitchFamily="34" charset="0"/>
            </a:endParaRPr>
          </a:p>
        </p:txBody>
      </p:sp>
      <p:pic>
        <p:nvPicPr>
          <p:cNvPr id="41994" name="Picture 21" descr="&amp;Ecy;&amp;kcy;&amp;scy;&amp;kcy;&amp;ucy;&amp;rcy;&amp;scy;&amp;icy;&amp;yacy; &amp;ncy;&amp;acy; &amp;Lcy;&amp;iecy;&amp;dcy;&amp;ocy;&amp;kcy;&amp;ocy;&amp;lcy; &quot;&amp;Kcy;&amp;rcy;&amp;acy;&amp;scy;&amp;icy;&amp;ncy;&quot; / &amp;Ocy;&amp;tcy;&amp;zcy;&amp;ycy;&amp;vcy;&amp;ycy; &amp;ocy; &amp;Rcy;&amp;ocy;&amp;scy;&amp;scy;&amp;icy;&amp;icy; / Travel.Ru"/>
          <p:cNvPicPr>
            <a:picLocks noChangeAspect="1" noChangeArrowheads="1"/>
          </p:cNvPicPr>
          <p:nvPr/>
        </p:nvPicPr>
        <p:blipFill>
          <a:blip r:embed="rId6"/>
          <a:srcRect b="13295"/>
          <a:stretch>
            <a:fillRect/>
          </a:stretch>
        </p:blipFill>
        <p:spPr bwMode="auto">
          <a:xfrm>
            <a:off x="4932363" y="3716338"/>
            <a:ext cx="3817937" cy="25161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1995" name="TextBox 6"/>
          <p:cNvSpPr txBox="1">
            <a:spLocks noChangeArrowheads="1"/>
          </p:cNvSpPr>
          <p:nvPr/>
        </p:nvSpPr>
        <p:spPr bwMode="auto">
          <a:xfrm>
            <a:off x="4787900" y="3644900"/>
            <a:ext cx="3051175" cy="304800"/>
          </a:xfrm>
          <a:prstGeom prst="rect">
            <a:avLst/>
          </a:prstGeom>
          <a:solidFill>
            <a:schemeClr val="bg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Trebuchet MS" pitchFamily="34" charset="0"/>
              </a:rPr>
              <a:t>Посещение ледокола «Красин»</a:t>
            </a:r>
            <a:endParaRPr lang="ru-RU" sz="1400" b="0">
              <a:latin typeface="Trebuchet MS" pitchFamily="34" charset="0"/>
            </a:endParaRPr>
          </a:p>
        </p:txBody>
      </p:sp>
      <p:pic>
        <p:nvPicPr>
          <p:cNvPr id="41996" name="Picture 23" descr="&amp;Ecy;&amp;kcy;&amp;scy;&amp;kcy;&amp;ucy;&amp;rcy;&amp;scy;&amp;icy;&amp;yacy; &quot;&amp;Rcy;&amp;ucy;&amp;scy;&amp;scy;&amp;kcy;&amp;icy;&amp;jcy; &amp;mcy;&amp;ucy;&amp;zcy;&amp;iecy;&amp;jcy; &amp;scy; &amp;rcy;&amp;icy;&amp;scy;&amp;ocy;&amp;vcy;&amp;acy;&amp;ncy;&amp;icy;&amp;iecy;&amp;mcy;&quot; - 24 &amp;mcy;&amp;acy;&amp;yacy; 2014 &amp;vcy; 12:30 - &amp;Scy;&amp;acy;&amp;ncy;&amp;kcy;&amp;tcy;-&amp;Pcy;&amp;iecy;&amp;tcy;&amp;iecy;&amp;rcy;&amp;bcy;&amp;ucy;&amp;rcy;&amp;gcy;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850" y="4149725"/>
            <a:ext cx="3449638" cy="22844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1997" name="TextBox 7"/>
          <p:cNvSpPr txBox="1">
            <a:spLocks noChangeArrowheads="1"/>
          </p:cNvSpPr>
          <p:nvPr/>
        </p:nvSpPr>
        <p:spPr bwMode="auto">
          <a:xfrm>
            <a:off x="755650" y="3789363"/>
            <a:ext cx="3673475" cy="517525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Trebuchet MS" pitchFamily="34" charset="0"/>
              </a:rPr>
              <a:t>Авторская экскурсия «Русский музей: </a:t>
            </a:r>
          </a:p>
          <a:p>
            <a:r>
              <a:rPr lang="ru-RU" sz="1400">
                <a:latin typeface="Trebuchet MS" pitchFamily="34" charset="0"/>
              </a:rPr>
              <a:t>большие тайны и маленькие секреты»</a:t>
            </a:r>
            <a:endParaRPr lang="ru-RU" sz="1400" b="0">
              <a:latin typeface="Trebuchet MS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95725" y="6034088"/>
            <a:ext cx="5248275" cy="823912"/>
          </a:xfrm>
          <a:prstGeom prst="rect">
            <a:avLst/>
          </a:prstGeom>
          <a:solidFill>
            <a:schemeClr val="accent5">
              <a:lumMod val="20000"/>
              <a:lumOff val="80000"/>
              <a:alpha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www.petrospb.ru</a:t>
            </a:r>
            <a:endParaRPr lang="ru-RU" sz="4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 descr="C:\Documents and Settings\Admin\Рабочий стол\для презентации\кидбург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5" y="1125538"/>
            <a:ext cx="9172575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9" descr="туроператор белый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65B3"/>
              </a:clrFrom>
              <a:clrTo>
                <a:srgbClr val="0065B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635375" cy="765175"/>
          </a:xfrm>
          <a:prstGeom prst="rect">
            <a:avLst/>
          </a:prstGeom>
          <a:solidFill>
            <a:srgbClr val="969696">
              <a:alpha val="74901"/>
            </a:srgbClr>
          </a:solidFill>
          <a:ln w="9525">
            <a:solidFill>
              <a:srgbClr val="BFB7FB">
                <a:alpha val="83920"/>
              </a:srgbClr>
            </a:solidFill>
            <a:miter lim="800000"/>
            <a:headEnd/>
            <a:tailEnd/>
          </a:ln>
        </p:spPr>
      </p:pic>
      <p:sp>
        <p:nvSpPr>
          <p:cNvPr id="5" name="TextBox 16"/>
          <p:cNvSpPr txBox="1">
            <a:spLocks noChangeArrowheads="1"/>
          </p:cNvSpPr>
          <p:nvPr/>
        </p:nvSpPr>
        <p:spPr bwMode="auto">
          <a:xfrm>
            <a:off x="5500688" y="6273800"/>
            <a:ext cx="3643312" cy="584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www.petrospb.ru</a:t>
            </a:r>
            <a:endParaRPr lang="ru-RU" sz="32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43313" y="0"/>
            <a:ext cx="5500687" cy="830263"/>
          </a:xfrm>
          <a:prstGeom prst="rect">
            <a:avLst/>
          </a:prstGeom>
          <a:solidFill>
            <a:schemeClr val="accent2">
              <a:lumMod val="20000"/>
              <a:lumOff val="80000"/>
              <a:alpha val="16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latin typeface="Arial Black" pitchFamily="34" charset="0"/>
              </a:rPr>
              <a:t>ОТДЫХ ДЛЯ ВСЕЙ СЕМЬИ</a:t>
            </a:r>
          </a:p>
          <a:p>
            <a:pPr algn="ctr">
              <a:defRPr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С Е М Е Й Н Ы Й  Т У Р И З М</a:t>
            </a:r>
          </a:p>
        </p:txBody>
      </p:sp>
      <p:pic>
        <p:nvPicPr>
          <p:cNvPr id="45061" name="Picture 4" descr="C:\Documents and Settings\Admin\Рабочий стол\для презентации\дельф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3214688"/>
            <a:ext cx="221456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4" descr="C:\Documents and Settings\Admin\Рабочий стол\для презентации\дельф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313" y="3214688"/>
            <a:ext cx="209708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4" descr="C:\Documents and Settings\Admin\Рабочий стол\для презентации\дельф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7438" y="1143000"/>
            <a:ext cx="1143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4" descr="C:\Documents and Settings\Admin\Рабочий стол\для презентации\дельф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4875" y="3214688"/>
            <a:ext cx="20574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4" descr="C:\Documents and Settings\Admin\Рабочий стол\для презентации\дельф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29438" y="3214688"/>
            <a:ext cx="20574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42875" y="5643563"/>
            <a:ext cx="8786813" cy="584200"/>
          </a:xfrm>
          <a:prstGeom prst="rect">
            <a:avLst/>
          </a:prstGeom>
          <a:solidFill>
            <a:schemeClr val="bg2">
              <a:lumMod val="40000"/>
              <a:lumOff val="60000"/>
              <a:alpha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rgbClr val="0909FF"/>
                </a:solidFill>
                <a:latin typeface="Book Antiqua" pitchFamily="18" charset="0"/>
                <a:cs typeface="Arial" pitchFamily="34" charset="0"/>
              </a:rPr>
              <a:t>ВЫГОДНЫЕ ЦЕНЫ НА ПОСЕЩЕНИЕ МУЗЕЕВ, ВЫСТАВОК, СПЕКТАКЛЕЙ – СЕМЕЙНЫЕ БИЛЕТЫ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928938"/>
            <a:ext cx="9144000" cy="400050"/>
          </a:xfrm>
          <a:prstGeom prst="rect">
            <a:avLst/>
          </a:prstGeom>
          <a:solidFill>
            <a:schemeClr val="accent2">
              <a:lumMod val="20000"/>
              <a:lumOff val="80000"/>
              <a:alpha val="76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latin typeface="Arial Black" pitchFamily="34" charset="0"/>
              </a:rPr>
              <a:t>Напишите свою Петербургскую сказку вместе с Эрмитами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68" name="Picture 4" descr="C:\Documents and Settings\Admin\Рабочий стол\для презентации\дельф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785813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Picture 4" descr="C:\Documents and Settings\Admin\Рабочий стол\для презентации\дельф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43313" y="1143000"/>
            <a:ext cx="1143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0" name="Picture 4" descr="C:\Documents and Settings\Admin\Рабочий стол\для презентации\дельф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929188" y="1143000"/>
            <a:ext cx="1143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1" name="Picture 4" descr="C:\Documents and Settings\Admin\Рабочий стол\для презентации\дельф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215063" y="1143000"/>
            <a:ext cx="1143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2" name="Picture 4" descr="C:\Documents and Settings\Admin\Рабочий стол\для презентации\дельф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00938" y="1143000"/>
            <a:ext cx="1143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2357438" y="928688"/>
            <a:ext cx="6286500" cy="400050"/>
          </a:xfrm>
          <a:prstGeom prst="rect">
            <a:avLst/>
          </a:prstGeom>
          <a:solidFill>
            <a:schemeClr val="bg2">
              <a:lumMod val="40000"/>
              <a:lumOff val="60000"/>
              <a:alpha val="57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Петербург – город сказка</a:t>
            </a:r>
          </a:p>
        </p:txBody>
      </p:sp>
      <p:sp>
        <p:nvSpPr>
          <p:cNvPr id="23" name="TextBox 16"/>
          <p:cNvSpPr txBox="1">
            <a:spLocks noChangeArrowheads="1"/>
          </p:cNvSpPr>
          <p:nvPr/>
        </p:nvSpPr>
        <p:spPr bwMode="auto">
          <a:xfrm>
            <a:off x="0" y="6273800"/>
            <a:ext cx="3643313" cy="584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rgbClr val="FF0000"/>
                </a:solidFill>
                <a:latin typeface="+mn-lt"/>
              </a:rPr>
              <a:t>Пакетные предложения для отдыха всей семьей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="t"/>
          <a:lstStyle/>
          <a:p>
            <a:pPr eaLnBrk="1" hangingPunct="1"/>
            <a:endParaRPr lang="ru-RU" smtClean="0"/>
          </a:p>
        </p:txBody>
      </p:sp>
      <p:sp>
        <p:nvSpPr>
          <p:cNvPr id="51202" name="Объект 2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pPr marL="228600" indent="-182563" eaLnBrk="1" hangingPunct="1"/>
            <a:endParaRPr lang="ru-RU" sz="3100" smtClean="0"/>
          </a:p>
        </p:txBody>
      </p:sp>
      <p:pic>
        <p:nvPicPr>
          <p:cNvPr id="51203" name="Picture 4" descr="http://tiptotrip.ru/files/articlepictures/1250.jpg?13196240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7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2587625" y="42863"/>
            <a:ext cx="6621463" cy="522287"/>
          </a:xfrm>
          <a:prstGeom prst="rect">
            <a:avLst/>
          </a:prstGeom>
          <a:solidFill>
            <a:schemeClr val="bg1">
              <a:alpha val="8901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rebuchet MS" pitchFamily="34" charset="0"/>
              </a:rPr>
              <a:t>Свежий взгляд на понятие «музей»</a:t>
            </a:r>
          </a:p>
        </p:txBody>
      </p:sp>
      <p:pic>
        <p:nvPicPr>
          <p:cNvPr id="51205" name="Picture 6" descr="http://ria.ru/images/97809/91/9780991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992" y="736713"/>
            <a:ext cx="2547937" cy="1436086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1206" name="TextBox 4"/>
          <p:cNvSpPr txBox="1">
            <a:spLocks noChangeArrowheads="1"/>
          </p:cNvSpPr>
          <p:nvPr/>
        </p:nvSpPr>
        <p:spPr bwMode="auto">
          <a:xfrm>
            <a:off x="335422" y="765175"/>
            <a:ext cx="1512887" cy="274638"/>
          </a:xfrm>
          <a:prstGeom prst="rect">
            <a:avLst/>
          </a:prstGeom>
          <a:solidFill>
            <a:schemeClr val="bg1">
              <a:alpha val="8392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>
                <a:latin typeface="Trebuchet MS" pitchFamily="34" charset="0"/>
              </a:rPr>
              <a:t>МУЗЕЙ ФАБЕРЖЕ</a:t>
            </a:r>
            <a:endParaRPr lang="ru-RU" sz="1200" b="0" dirty="0">
              <a:latin typeface="Trebuchet MS" pitchFamily="34" charset="0"/>
            </a:endParaRPr>
          </a:p>
        </p:txBody>
      </p:sp>
      <p:pic>
        <p:nvPicPr>
          <p:cNvPr id="51207" name="Picture 14" descr="http://kuda.ua/img/3389/33886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1083" y="736713"/>
            <a:ext cx="2485037" cy="14112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1208" name="TextBox 8"/>
          <p:cNvSpPr txBox="1">
            <a:spLocks noChangeArrowheads="1"/>
          </p:cNvSpPr>
          <p:nvPr/>
        </p:nvSpPr>
        <p:spPr bwMode="auto">
          <a:xfrm>
            <a:off x="6358842" y="627856"/>
            <a:ext cx="1152525" cy="274638"/>
          </a:xfrm>
          <a:prstGeom prst="rect">
            <a:avLst/>
          </a:prstGeom>
          <a:solidFill>
            <a:schemeClr val="bg1">
              <a:alpha val="8509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latin typeface="Trebuchet MS" pitchFamily="34" charset="0"/>
              </a:rPr>
              <a:t>МУЗЕЙ КОФЕ</a:t>
            </a:r>
            <a:endParaRPr lang="ru-RU" sz="1200" b="0" dirty="0">
              <a:latin typeface="Trebuchet MS" pitchFamily="34" charset="0"/>
            </a:endParaRPr>
          </a:p>
        </p:txBody>
      </p:sp>
      <p:pic>
        <p:nvPicPr>
          <p:cNvPr id="51209" name="Picture 23" descr="http://www.rosphoto.com/resources/images/postfoto2233/ori/%D0%B0%20%2866%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8727" y="3412800"/>
            <a:ext cx="2808808" cy="1873040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1210" name="TextBox 13"/>
          <p:cNvSpPr txBox="1">
            <a:spLocks noChangeArrowheads="1"/>
          </p:cNvSpPr>
          <p:nvPr/>
        </p:nvSpPr>
        <p:spPr bwMode="auto">
          <a:xfrm>
            <a:off x="3529012" y="3398286"/>
            <a:ext cx="2305050" cy="274637"/>
          </a:xfrm>
          <a:prstGeom prst="rect">
            <a:avLst/>
          </a:prstGeom>
          <a:solidFill>
            <a:schemeClr val="bg1">
              <a:alpha val="83136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latin typeface="Trebuchet MS" pitchFamily="34" charset="0"/>
              </a:rPr>
              <a:t>МУЗЕЙ «ИСКУССТВО ВЕЕРА»</a:t>
            </a:r>
            <a:endParaRPr lang="ru-RU" sz="1200" b="0" dirty="0">
              <a:latin typeface="Trebuchet MS" pitchFamily="34" charset="0"/>
            </a:endParaRPr>
          </a:p>
        </p:txBody>
      </p:sp>
      <p:pic>
        <p:nvPicPr>
          <p:cNvPr id="18" name="Picture 9" descr="туроператор белый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65B3"/>
              </a:clrFrom>
              <a:clrTo>
                <a:srgbClr val="0065B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2700" y="0"/>
            <a:ext cx="2600325" cy="692150"/>
          </a:xfrm>
          <a:prstGeom prst="rect">
            <a:avLst/>
          </a:prstGeom>
          <a:solidFill>
            <a:schemeClr val="bg2">
              <a:lumMod val="75000"/>
              <a:alpha val="31000"/>
            </a:schemeClr>
          </a:solidFill>
          <a:ln>
            <a:noFill/>
          </a:ln>
          <a:extLst/>
        </p:spPr>
      </p:pic>
      <p:pic>
        <p:nvPicPr>
          <p:cNvPr id="51212" name="Picture 21" descr="&amp;Mcy;&amp;ucy;&amp;zcy;&amp;iecy;&amp;jcy; &amp;icy;&amp;scy;&amp;tcy;&amp;ocy;&amp;rcy;&amp;icy;&amp;icy; &amp;tcy;&amp;iecy;&amp;lcy;&amp;iecy;&amp;fcy;&amp;ocy;&amp;ncy;&amp;acy;"/>
          <p:cNvPicPr>
            <a:picLocks noChangeAspect="1" noChangeArrowheads="1"/>
          </p:cNvPicPr>
          <p:nvPr/>
        </p:nvPicPr>
        <p:blipFill>
          <a:blip r:embed="rId7"/>
          <a:srcRect b="14909"/>
          <a:stretch>
            <a:fillRect/>
          </a:stretch>
        </p:blipFill>
        <p:spPr bwMode="auto">
          <a:xfrm>
            <a:off x="874154" y="2409270"/>
            <a:ext cx="2364123" cy="156878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1213" name="TextBox 11"/>
          <p:cNvSpPr txBox="1">
            <a:spLocks noChangeArrowheads="1"/>
          </p:cNvSpPr>
          <p:nvPr/>
        </p:nvSpPr>
        <p:spPr bwMode="auto">
          <a:xfrm>
            <a:off x="335422" y="2362201"/>
            <a:ext cx="2305050" cy="274637"/>
          </a:xfrm>
          <a:prstGeom prst="rect">
            <a:avLst/>
          </a:prstGeom>
          <a:solidFill>
            <a:schemeClr val="bg1">
              <a:alpha val="87842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latin typeface="Trebuchet MS" pitchFamily="34" charset="0"/>
              </a:rPr>
              <a:t>МУЗЕЙ ИСТОРИИ ТЕЛЕФОНА</a:t>
            </a:r>
            <a:endParaRPr lang="ru-RU" sz="1200" b="0" dirty="0">
              <a:latin typeface="Trebuchet MS" pitchFamily="34" charset="0"/>
            </a:endParaRPr>
          </a:p>
        </p:txBody>
      </p:sp>
      <p:pic>
        <p:nvPicPr>
          <p:cNvPr id="51214" name="Picture 23" descr="&amp;Tcy;&amp;iecy;&amp;rcy;&amp;mcy;&amp;icy;&amp;ncy;&amp;acy;&amp;tcy;&amp;ocy;&amp;rcy; &amp;icy; &amp;tcy;&amp;rcy;&amp;acy;&amp;ncy;&amp;scy;&amp;fcy;&amp;ocy;&amp;rcy;&amp;mcy;&amp;iecy;&amp;rcy;&amp;ycy;: &amp;Mcy;&amp;ucy;&amp;zcy;&amp;iecy;&amp;jcy; &amp;vcy;&amp;ocy;&amp;scy;&amp;scy;&amp;tcy;&amp;acy;&amp;ncy;&amp;icy;&amp;yacy; &amp;mcy;&amp;acy;&amp;shcy;&amp;icy;&amp;ncy; &amp;pcy;&amp;ocy;&amp;dcy; &amp;Pcy;&amp;iecy;&amp;tcy;&amp;iecy;&amp;rcy;&amp;bcy;&amp;ucy;&amp;rcy;&amp;gcy;&amp;ocy;&amp;mcy; &amp;Rcy;&amp;Icy;&amp;Acy; &amp;Ncy;&amp;ocy;&amp;vcy;&amp;ocy;&amp;scy;&amp;tcy;&amp;icy;"/>
          <p:cNvPicPr>
            <a:picLocks noChangeAspect="1" noChangeArrowheads="1"/>
          </p:cNvPicPr>
          <p:nvPr/>
        </p:nvPicPr>
        <p:blipFill>
          <a:blip r:embed="rId8"/>
          <a:srcRect b="11116"/>
          <a:stretch>
            <a:fillRect/>
          </a:stretch>
        </p:blipFill>
        <p:spPr bwMode="auto">
          <a:xfrm>
            <a:off x="3498793" y="1382186"/>
            <a:ext cx="2687892" cy="159262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1215" name="Picture 25" descr="&amp;Ncy;&amp;ocy;&amp;vcy;&amp;ocy;&amp;scy;&amp;tcy;&amp;icy; &amp;ocy; &amp;zcy;&amp;dcy;&amp;ocy;&amp;rcy;&amp;ocy;&amp;vcy;&amp;ocy;&amp;mcy; &amp;ocy;&amp;bcy;&amp;rcy;&amp;acy;&amp;zcy;&amp;iecy; &amp;zhcy;&amp;icy;&amp;zcy;&amp;ncy;&amp;icy;, &amp;scy;&amp;pcy;&amp;ocy;&amp;rcy;&amp;tcy;&amp;iecy;, SPA (&amp;Scy;&amp;Pcy;&amp;Acy;), wellness, &amp;kcy;&amp;rcy;&amp;acy;&amp;scy;&amp;ocy;&amp;tcy;&amp;iecy; - &amp;Vcy;&amp;acy;&amp;shcy; &amp;dcy;&amp;ocy;&amp;scy;&amp;ucy;&amp;gcy;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16186" y="2532697"/>
            <a:ext cx="2334829" cy="156772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1216" name="TextBox 7"/>
          <p:cNvSpPr txBox="1">
            <a:spLocks noChangeArrowheads="1"/>
          </p:cNvSpPr>
          <p:nvPr/>
        </p:nvSpPr>
        <p:spPr bwMode="auto">
          <a:xfrm>
            <a:off x="6516186" y="2313672"/>
            <a:ext cx="2587733" cy="461665"/>
          </a:xfrm>
          <a:prstGeom prst="rect">
            <a:avLst/>
          </a:prstGeom>
          <a:solidFill>
            <a:schemeClr val="bg1">
              <a:alpha val="85881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rebuchet MS" pitchFamily="34" charset="0"/>
              </a:rPr>
              <a:t>МУЗЕЙ ГОРОДСКОГО</a:t>
            </a:r>
          </a:p>
          <a:p>
            <a:pPr algn="ctr"/>
            <a:r>
              <a:rPr lang="ru-RU" sz="1200" dirty="0">
                <a:latin typeface="Trebuchet MS" pitchFamily="34" charset="0"/>
              </a:rPr>
              <a:t>ЭЛЕКТРИЧЕСКОГО ТРАНСПОРТА</a:t>
            </a:r>
            <a:endParaRPr lang="ru-RU" sz="1200" b="0" dirty="0">
              <a:latin typeface="Trebuchet MS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09925" y="6027738"/>
            <a:ext cx="5248275" cy="830262"/>
          </a:xfrm>
          <a:prstGeom prst="rect">
            <a:avLst/>
          </a:prstGeom>
          <a:solidFill>
            <a:schemeClr val="accent5">
              <a:lumMod val="20000"/>
              <a:lumOff val="80000"/>
              <a:alpha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www.petrospb.ru</a:t>
            </a:r>
            <a:endParaRPr lang="ru-RU" sz="4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1218" name="TextBox 7"/>
          <p:cNvSpPr txBox="1">
            <a:spLocks noChangeArrowheads="1"/>
          </p:cNvSpPr>
          <p:nvPr/>
        </p:nvSpPr>
        <p:spPr bwMode="auto">
          <a:xfrm>
            <a:off x="3896290" y="2670016"/>
            <a:ext cx="2376487" cy="274638"/>
          </a:xfrm>
          <a:prstGeom prst="rect">
            <a:avLst/>
          </a:prstGeom>
          <a:solidFill>
            <a:schemeClr val="bg1">
              <a:alpha val="8588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>
                <a:latin typeface="Trebuchet MS" pitchFamily="34" charset="0"/>
              </a:rPr>
              <a:t>МУЗЕЙ ВОССТАНИЯ МАШИН</a:t>
            </a:r>
            <a:endParaRPr lang="ru-RU" sz="1200" b="0" dirty="0">
              <a:latin typeface="Trebuchet MS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90" y="4365316"/>
            <a:ext cx="2716439" cy="1811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145511" y="5975429"/>
            <a:ext cx="2948302" cy="461665"/>
          </a:xfrm>
          <a:prstGeom prst="rect">
            <a:avLst/>
          </a:prstGeom>
          <a:solidFill>
            <a:schemeClr val="bg1">
              <a:alpha val="85881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rebuchet MS" pitchFamily="34" charset="0"/>
              </a:rPr>
              <a:t>ИСТОРИЧЕСКИЙ ТЕАТР-МАКЕТ «ПЕТРОВСКАЯ АКВАТОРИЯ»</a:t>
            </a:r>
            <a:endParaRPr lang="ru-RU" sz="1200" b="0" dirty="0">
              <a:latin typeface="Trebuchet MS" pitchFamily="34" charset="0"/>
            </a:endParaRPr>
          </a:p>
        </p:txBody>
      </p:sp>
      <p:pic>
        <p:nvPicPr>
          <p:cNvPr id="22" name="Picture 10" descr="http://imap.www.divo-ostrov.ru/i/files/extreme_zone/sevensky/images/pic4.jpg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6385626" y="4363333"/>
            <a:ext cx="2540493" cy="1693116"/>
          </a:xfrm>
          <a:prstGeom prst="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</p:spPr>
      </p:pic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6466836" y="5733101"/>
            <a:ext cx="2305050" cy="274637"/>
          </a:xfrm>
          <a:prstGeom prst="rect">
            <a:avLst/>
          </a:prstGeom>
          <a:solidFill>
            <a:schemeClr val="bg1">
              <a:alpha val="83136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 smtClean="0">
                <a:latin typeface="Trebuchet MS" pitchFamily="34" charset="0"/>
              </a:rPr>
              <a:t>ГРАНД МАКЕТ РОССИЯ</a:t>
            </a:r>
            <a:endParaRPr lang="ru-RU" sz="1200" b="0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9" descr="Промышленный пейзаж - Окружающий нас мир.- я.р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TextBox 3"/>
          <p:cNvSpPr txBox="1">
            <a:spLocks noChangeArrowheads="1"/>
          </p:cNvSpPr>
          <p:nvPr/>
        </p:nvSpPr>
        <p:spPr bwMode="auto">
          <a:xfrm>
            <a:off x="3851275" y="0"/>
            <a:ext cx="5473700" cy="946150"/>
          </a:xfrm>
          <a:prstGeom prst="rect">
            <a:avLst/>
          </a:prstGeom>
          <a:solidFill>
            <a:srgbClr val="F2C9B0">
              <a:alpha val="8784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>
                <a:latin typeface="Trebuchet MS" pitchFamily="34" charset="0"/>
              </a:rPr>
              <a:t>Центр не только культурный, </a:t>
            </a:r>
          </a:p>
          <a:p>
            <a:pPr algn="ctr"/>
            <a:r>
              <a:rPr lang="ru-RU" altLang="ru-RU">
                <a:latin typeface="Trebuchet MS" pitchFamily="34" charset="0"/>
              </a:rPr>
              <a:t>но и промышленный</a:t>
            </a:r>
          </a:p>
        </p:txBody>
      </p:sp>
      <p:pic>
        <p:nvPicPr>
          <p:cNvPr id="52227" name="Picture 10" descr="http://desconto.ru/static/upload/deal/deal_image/af/57/de1f9796b97a04233788959d9f688f9b810526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981075"/>
            <a:ext cx="3168650" cy="2298700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2228" name="TextBox 7"/>
          <p:cNvSpPr txBox="1">
            <a:spLocks noChangeArrowheads="1"/>
          </p:cNvSpPr>
          <p:nvPr/>
        </p:nvSpPr>
        <p:spPr bwMode="auto">
          <a:xfrm>
            <a:off x="971550" y="2852738"/>
            <a:ext cx="3024188" cy="669925"/>
          </a:xfrm>
          <a:prstGeom prst="rect">
            <a:avLst/>
          </a:prstGeom>
          <a:solidFill>
            <a:schemeClr val="bg1">
              <a:alpha val="9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rebuchet MS" pitchFamily="34" charset="0"/>
              </a:rPr>
              <a:t>ЭКСКУРСИЯ НА ПИВОВАРЕННЫЙ ЗАВОД «БАЛТИКА»</a:t>
            </a:r>
          </a:p>
          <a:p>
            <a:pPr algn="ctr"/>
            <a:r>
              <a:rPr lang="ru-RU" sz="1000">
                <a:latin typeface="Trebuchet MS" pitchFamily="34" charset="0"/>
              </a:rPr>
              <a:t>(лицам, достигшим 18 лет)</a:t>
            </a:r>
            <a:endParaRPr lang="ru-RU" sz="1000" b="0">
              <a:latin typeface="Trebuchet MS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995738" y="6034088"/>
            <a:ext cx="5256212" cy="823912"/>
          </a:xfrm>
          <a:prstGeom prst="rect">
            <a:avLst/>
          </a:prstGeom>
          <a:solidFill>
            <a:srgbClr val="FFCC66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www.petrospb.ru</a:t>
            </a:r>
            <a:endParaRPr lang="ru-RU" sz="4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2230" name="Picture 9" descr="туроператор белый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65B3"/>
              </a:clrFrom>
              <a:clrTo>
                <a:srgbClr val="0065B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708400" cy="923925"/>
          </a:xfrm>
          <a:prstGeom prst="rect">
            <a:avLst/>
          </a:prstGeom>
          <a:solidFill>
            <a:srgbClr val="FFCC99">
              <a:alpha val="74901"/>
            </a:srgbClr>
          </a:solidFill>
          <a:ln w="9525">
            <a:solidFill>
              <a:srgbClr val="BFB7FB">
                <a:alpha val="83920"/>
              </a:srgbClr>
            </a:solidFill>
            <a:miter lim="800000"/>
            <a:headEnd/>
            <a:tailEnd/>
          </a:ln>
        </p:spPr>
      </p:pic>
      <p:pic>
        <p:nvPicPr>
          <p:cNvPr id="52231" name="Picture 22" descr="На взводе: Репортаж с часового завода &quot;Ракета&quot; - FURFUR - FU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8625" y="981075"/>
            <a:ext cx="3240088" cy="216535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2232" name="TextBox 6"/>
          <p:cNvSpPr txBox="1">
            <a:spLocks noChangeArrowheads="1"/>
          </p:cNvSpPr>
          <p:nvPr/>
        </p:nvSpPr>
        <p:spPr bwMode="auto">
          <a:xfrm>
            <a:off x="4572000" y="2781300"/>
            <a:ext cx="2376488" cy="517525"/>
          </a:xfrm>
          <a:prstGeom prst="rect">
            <a:avLst/>
          </a:prstGeom>
          <a:solidFill>
            <a:schemeClr val="bg1">
              <a:alpha val="87842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rebuchet MS" pitchFamily="34" charset="0"/>
              </a:rPr>
              <a:t>ЭКСКУРСИЯ НА ЧАСОВОЙ ЗАВОД «РАКЕТА»</a:t>
            </a:r>
            <a:endParaRPr lang="ru-RU" sz="1400" b="0">
              <a:latin typeface="Trebuchet MS" pitchFamily="34" charset="0"/>
            </a:endParaRPr>
          </a:p>
        </p:txBody>
      </p:sp>
      <p:pic>
        <p:nvPicPr>
          <p:cNvPr id="52233" name="Picture 4" descr="http://s53.radikal.ru/i140/1010/b2/803c773fe3f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3716338"/>
            <a:ext cx="3352800" cy="22367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2234" name="TextBox 6"/>
          <p:cNvSpPr txBox="1">
            <a:spLocks noChangeArrowheads="1"/>
          </p:cNvSpPr>
          <p:nvPr/>
        </p:nvSpPr>
        <p:spPr bwMode="auto">
          <a:xfrm>
            <a:off x="900113" y="5373688"/>
            <a:ext cx="3095625" cy="942975"/>
          </a:xfrm>
          <a:prstGeom prst="rect">
            <a:avLst/>
          </a:prstGeom>
          <a:solidFill>
            <a:schemeClr val="bg1">
              <a:alpha val="6901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400">
                <a:latin typeface="Trebuchet MS" pitchFamily="34" charset="0"/>
              </a:rPr>
              <a:t>ЭКСКУРСИЯ В РЕСТАВРАЦИОННО-ХРАНИТЕЛЬСКИЙ </a:t>
            </a:r>
          </a:p>
          <a:p>
            <a:pPr algn="ctr"/>
            <a:r>
              <a:rPr lang="ru-RU" altLang="ru-RU" sz="1400">
                <a:latin typeface="Trebuchet MS" pitchFamily="34" charset="0"/>
              </a:rPr>
              <a:t>ЦЕНТР ГОСУДАРСТВЕННОГО ЭРМИТАЖА «СТАРАЯ ДЕРЕВНЯ»</a:t>
            </a:r>
            <a:endParaRPr lang="ru-RU" altLang="ru-RU" sz="1400" b="0">
              <a:latin typeface="Trebuchet MS" pitchFamily="34" charset="0"/>
            </a:endParaRPr>
          </a:p>
        </p:txBody>
      </p:sp>
      <p:pic>
        <p:nvPicPr>
          <p:cNvPr id="52235" name="Picture 26" descr="Компания Императорский Фарфоровый завод. Контакты, описание, вакансии и отзывы о компании Императорский Фарфоровый завод."/>
          <p:cNvPicPr>
            <a:picLocks noChangeAspect="1" noChangeArrowheads="1"/>
          </p:cNvPicPr>
          <p:nvPr/>
        </p:nvPicPr>
        <p:blipFill>
          <a:blip r:embed="rId7"/>
          <a:srcRect b="11671"/>
          <a:stretch>
            <a:fillRect/>
          </a:stretch>
        </p:blipFill>
        <p:spPr bwMode="auto">
          <a:xfrm>
            <a:off x="5076825" y="3644900"/>
            <a:ext cx="3455988" cy="2032000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2236" name="TextBox 6"/>
          <p:cNvSpPr txBox="1">
            <a:spLocks noChangeArrowheads="1"/>
          </p:cNvSpPr>
          <p:nvPr/>
        </p:nvSpPr>
        <p:spPr bwMode="auto">
          <a:xfrm>
            <a:off x="4500563" y="5229225"/>
            <a:ext cx="3168650" cy="517525"/>
          </a:xfrm>
          <a:prstGeom prst="rect">
            <a:avLst/>
          </a:prstGeom>
          <a:solidFill>
            <a:schemeClr val="bg1">
              <a:alpha val="87842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rebuchet MS" pitchFamily="34" charset="0"/>
              </a:rPr>
              <a:t>ЭКСКУРСИЯ НА ИМПЕРАТОРСКИЙ ФАРФОРОВЫЙ ЗАВОД</a:t>
            </a:r>
            <a:endParaRPr lang="ru-RU" sz="1400" b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64939" y="778964"/>
            <a:ext cx="6228184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200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Способы оплаты туров:</a:t>
            </a:r>
          </a:p>
        </p:txBody>
      </p:sp>
      <p:graphicFrame>
        <p:nvGraphicFramePr>
          <p:cNvPr id="18" name="Схема 17"/>
          <p:cNvGraphicFramePr/>
          <p:nvPr/>
        </p:nvGraphicFramePr>
        <p:xfrm>
          <a:off x="0" y="642918"/>
          <a:ext cx="914400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2051050" y="6092825"/>
            <a:ext cx="4437063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WWW.PETROTOUR.RU</a:t>
            </a:r>
            <a:endParaRPr lang="ru-RU" sz="3600" b="0" dirty="0">
              <a:latin typeface="+mn-lt"/>
            </a:endParaRPr>
          </a:p>
        </p:txBody>
      </p:sp>
      <p:pic>
        <p:nvPicPr>
          <p:cNvPr id="84996" name="Picture 2" descr="C:\Users\Администратор\Desktop\ap_logo-01 - копия(1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26163" y="4306888"/>
            <a:ext cx="23368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3" descr="C:\Users\Администратор\Desktop\humour-video-message-for-staff-evroset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89100" y="1790700"/>
            <a:ext cx="2516188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Picture 4" descr="C:\Users\Администратор\Desktop\contact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32375" y="1674813"/>
            <a:ext cx="213677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Picture 5" descr="C:\Users\Администратор\Desktop\bank-sberbank_4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57550" y="3122613"/>
            <a:ext cx="2843213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0" name="Picture 6" descr="C:\Users\Администратор\Desktop\Промсвязьбанк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8313" y="3219450"/>
            <a:ext cx="25908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1" name="Picture 7" descr="C:\Users\Администратор\Desktop\file_792bfd3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286500" y="3116263"/>
            <a:ext cx="1925638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2" name="Picture 10" descr="C:\Users\Администратор\Desktop\tourpay_logo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9600" y="4221163"/>
            <a:ext cx="1585913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3" name="Picture 11" descr="C:\Users\Администратор\Desktop\Pay.Travel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135313" y="4306888"/>
            <a:ext cx="2268537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603750" y="5495925"/>
            <a:ext cx="4375150" cy="4762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500" i="1" dirty="0">
                <a:solidFill>
                  <a:srgbClr val="FF0000"/>
                </a:solidFill>
                <a:latin typeface="+mj-lt"/>
              </a:rPr>
              <a:t>0% комиссии при оплате!</a:t>
            </a:r>
          </a:p>
        </p:txBody>
      </p:sp>
      <p:pic>
        <p:nvPicPr>
          <p:cNvPr id="85005" name="Picture 12" descr="C:\Users\Администратор\Desktop\PETROTUR_operator_russkiy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2700" y="115888"/>
            <a:ext cx="3244850" cy="76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6" descr="http://static.tonkosti.ru/images/4/4a/%D0%97%D0%B0%D0%BC%D0%BE%D0%BA_%D0%BC%D0%B5%D1%87%D1%82%D1%8B_%D0%B2_%D0%92%D0%B5%D0%BD%D0%B3%D1%80%D0%B8%D0%B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915816" y="0"/>
            <a:ext cx="6228184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2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Сотрудничество</a:t>
            </a:r>
          </a:p>
        </p:txBody>
      </p:sp>
      <p:graphicFrame>
        <p:nvGraphicFramePr>
          <p:cNvPr id="18" name="Схема 17"/>
          <p:cNvGraphicFramePr/>
          <p:nvPr/>
        </p:nvGraphicFramePr>
        <p:xfrm>
          <a:off x="0" y="642918"/>
          <a:ext cx="914400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2366963" y="6227763"/>
            <a:ext cx="4437062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WWW.PETROTOUR.RU</a:t>
            </a:r>
            <a:endParaRPr lang="ru-RU" sz="3600" b="0" dirty="0">
              <a:latin typeface="+mn-lt"/>
            </a:endParaRPr>
          </a:p>
        </p:txBody>
      </p:sp>
      <p:pic>
        <p:nvPicPr>
          <p:cNvPr id="86021" name="Picture 9" descr="туроператор белый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65B3"/>
              </a:clrFrom>
              <a:clrTo>
                <a:srgbClr val="0065B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5" y="0"/>
            <a:ext cx="28432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366963" y="1988840"/>
            <a:ext cx="4631022" cy="22159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chemeClr val="tx1"/>
                </a:solidFill>
              </a:rPr>
              <a:t>Санкт-Петербург: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</a:rPr>
              <a:t>Многоканальный тел.: +7 (812) 640-67-07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</a:rPr>
              <a:t>Бесплатная линия для регионов: 8-800-5555-812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e-mail</a:t>
            </a: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</a:rPr>
              <a:t>: </a:t>
            </a:r>
            <a:r>
              <a:rPr lang="ru-RU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petrotour@sp.ru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chemeClr val="tx1"/>
                </a:solidFill>
              </a:rPr>
              <a:t>Москва: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</a:rPr>
              <a:t>Тел.: (495) 978-58-88, 698-35-21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E-mail</a:t>
            </a: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</a:rPr>
              <a:t>: </a:t>
            </a:r>
            <a:r>
              <a:rPr lang="ru-RU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msk@petrotour.ru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285736"/>
            <a:ext cx="6615130" cy="1143000"/>
          </a:xfrm>
        </p:spPr>
        <p:txBody>
          <a:bodyPr>
            <a:normAutofit fontScale="90000"/>
          </a:bodyPr>
          <a:lstStyle/>
          <a:p>
            <a:r>
              <a:rPr lang="ru-RU" b="1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Количество участников по годам</a:t>
            </a:r>
            <a:endParaRPr lang="ru-RU" b="1" spc="300" dirty="0">
              <a:ln w="1143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9768567"/>
              </p:ext>
            </p:extLst>
          </p:nvPr>
        </p:nvGraphicFramePr>
        <p:xfrm>
          <a:off x="714348" y="1928802"/>
          <a:ext cx="7858180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\\serversql\Общая\Главная папка\Александра Федосеева\Родные просторы\логотипРОДНЫЕ-ПРОСТОРЫ-лого.png"/>
          <p:cNvPicPr>
            <a:picLocks noChangeAspect="1" noChangeArrowheads="1"/>
          </p:cNvPicPr>
          <p:nvPr/>
        </p:nvPicPr>
        <p:blipFill>
          <a:blip r:embed="rId3" cstate="print">
            <a:lum bright="-4000" contrast="31000"/>
          </a:blip>
          <a:srcRect/>
          <a:stretch>
            <a:fillRect/>
          </a:stretch>
        </p:blipFill>
        <p:spPr bwMode="auto">
          <a:xfrm>
            <a:off x="0" y="-25"/>
            <a:ext cx="2285984" cy="1711631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143108" y="1643050"/>
            <a:ext cx="6715172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357918" y="6357934"/>
            <a:ext cx="2786082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http://r-pr.net/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07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6" descr="http://static.tonkosti.ru/images/4/4a/%D0%97%D0%B0%D0%BC%D0%BE%D0%BA_%D0%BC%D0%B5%D1%87%D1%82%D1%8B_%D0%B2_%D0%92%D0%B5%D0%BD%D0%B3%D1%80%D0%B8%D0%B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2366963" y="6227763"/>
            <a:ext cx="4437062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WWW.PETROTOUR.RU</a:t>
            </a:r>
            <a:endParaRPr lang="ru-RU" sz="3600" dirty="0">
              <a:latin typeface="+mn-lt"/>
            </a:endParaRPr>
          </a:p>
        </p:txBody>
      </p:sp>
      <p:pic>
        <p:nvPicPr>
          <p:cNvPr id="87043" name="Picture 9" descr="туроператор белый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65B3"/>
              </a:clrFrom>
              <a:clrTo>
                <a:srgbClr val="0065B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5" y="0"/>
            <a:ext cx="28432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-21953" y="2552824"/>
            <a:ext cx="9144000" cy="16312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0" dirty="0">
                <a:solidFill>
                  <a:schemeClr val="bg1"/>
                </a:solidFill>
              </a:rPr>
              <a:t>Спасибо за внимание!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0" dirty="0">
                <a:solidFill>
                  <a:schemeClr val="bg1"/>
                </a:solidFill>
              </a:rPr>
              <a:t>Успешного сезона!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2143108" y="1285860"/>
            <a:ext cx="6715172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2143108" y="137204"/>
            <a:ext cx="692948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Динамика посетителей за период 2014-2016 гг.</a:t>
            </a:r>
            <a:endParaRPr lang="ru-RU" sz="3200" b="1" cap="none" spc="300" dirty="0">
              <a:ln w="1143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" name="Picture 3" descr="\\serversql\Общая\Главная папка\Александра Федосеева\Родные просторы\логотипРОДНЫЕ-ПРОСТОРЫ-лого.png"/>
          <p:cNvPicPr>
            <a:picLocks noChangeAspect="1" noChangeArrowheads="1"/>
          </p:cNvPicPr>
          <p:nvPr/>
        </p:nvPicPr>
        <p:blipFill>
          <a:blip r:embed="rId2" cstate="print">
            <a:lum bright="-4000" contrast="31000"/>
          </a:blip>
          <a:srcRect/>
          <a:stretch>
            <a:fillRect/>
          </a:stretch>
        </p:blipFill>
        <p:spPr bwMode="auto">
          <a:xfrm>
            <a:off x="0" y="-25"/>
            <a:ext cx="2285984" cy="1711631"/>
          </a:xfrm>
          <a:prstGeom prst="rect">
            <a:avLst/>
          </a:prstGeom>
          <a:noFill/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7961533"/>
              </p:ext>
            </p:extLst>
          </p:nvPr>
        </p:nvGraphicFramePr>
        <p:xfrm>
          <a:off x="395536" y="1916832"/>
          <a:ext cx="8229600" cy="4668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8738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5918" y="148216"/>
            <a:ext cx="7143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Работа</a:t>
            </a:r>
            <a:endParaRPr lang="ru-RU" sz="5400" b="1" cap="none" spc="300" dirty="0">
              <a:ln w="1143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5" name="Picture 3" descr="\\serversql\Общая\Главная папка\Александра Федосеева\Родные просторы\логотипРОДНЫЕ-ПРОСТОРЫ-лого.png"/>
          <p:cNvPicPr>
            <a:picLocks noChangeAspect="1" noChangeArrowheads="1"/>
          </p:cNvPicPr>
          <p:nvPr/>
        </p:nvPicPr>
        <p:blipFill>
          <a:blip r:embed="rId2" cstate="print">
            <a:lum bright="-4000" contrast="31000"/>
          </a:blip>
          <a:srcRect/>
          <a:stretch>
            <a:fillRect/>
          </a:stretch>
        </p:blipFill>
        <p:spPr bwMode="auto">
          <a:xfrm>
            <a:off x="-32" y="-24"/>
            <a:ext cx="1928793" cy="1444184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000232" y="1071546"/>
            <a:ext cx="6500858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\\serversql\Общая\Главная папка\Александра Федосеева\Родные просторы\Изображение 038.jpg"/>
          <p:cNvPicPr>
            <a:picLocks noChangeAspect="1" noChangeArrowheads="1"/>
          </p:cNvPicPr>
          <p:nvPr/>
        </p:nvPicPr>
        <p:blipFill>
          <a:blip r:embed="rId3" cstate="print"/>
          <a:srcRect t="3759" b="2734"/>
          <a:stretch>
            <a:fillRect/>
          </a:stretch>
        </p:blipFill>
        <p:spPr bwMode="auto">
          <a:xfrm>
            <a:off x="1428728" y="1505089"/>
            <a:ext cx="6715172" cy="470999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357918" y="6357934"/>
            <a:ext cx="2786082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http://r-pr.net/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87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лександра\Desktop\Родные просторы\просторы 0216\IMG_4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 b="6001"/>
          <a:stretch>
            <a:fillRect/>
          </a:stretch>
        </p:blipFill>
        <p:spPr bwMode="auto">
          <a:xfrm>
            <a:off x="1000100" y="1577296"/>
            <a:ext cx="7572428" cy="459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85918" y="148216"/>
            <a:ext cx="7143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Семинар</a:t>
            </a:r>
            <a:endParaRPr lang="ru-RU" sz="5400" b="1" spc="300" dirty="0" smtClean="0">
              <a:ln w="1143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ru-RU" sz="5400" b="1" cap="none" spc="300" dirty="0">
              <a:ln w="1143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000232" y="1071546"/>
            <a:ext cx="6500858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\\serversql\Общая\Главная папка\Александра Федосеева\Родные просторы\логотипРОДНЫЕ-ПРОСТОРЫ-лого.png"/>
          <p:cNvPicPr>
            <a:picLocks noChangeAspect="1" noChangeArrowheads="1"/>
          </p:cNvPicPr>
          <p:nvPr/>
        </p:nvPicPr>
        <p:blipFill>
          <a:blip r:embed="rId3" cstate="print">
            <a:lum bright="-4000" contrast="31000"/>
          </a:blip>
          <a:srcRect/>
          <a:stretch>
            <a:fillRect/>
          </a:stretch>
        </p:blipFill>
        <p:spPr bwMode="auto">
          <a:xfrm>
            <a:off x="-32" y="-24"/>
            <a:ext cx="1928793" cy="14441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357918" y="6357934"/>
            <a:ext cx="2786082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http://r-pr.net/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70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28794" y="148216"/>
            <a:ext cx="7143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800" b="1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Интерактивный</a:t>
            </a:r>
            <a:r>
              <a:rPr lang="ru-RU" sz="4000" b="1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семинар</a:t>
            </a:r>
            <a:endParaRPr lang="ru-RU" sz="4000" b="1" cap="none" spc="300" dirty="0">
              <a:ln w="1143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5" name="Picture 3" descr="\\serversql\Общая\Главная папка\Александра Федосеева\Родные просторы\логотипРОДНЫЕ-ПРОСТОРЫ-лого.png"/>
          <p:cNvPicPr>
            <a:picLocks noChangeAspect="1" noChangeArrowheads="1"/>
          </p:cNvPicPr>
          <p:nvPr/>
        </p:nvPicPr>
        <p:blipFill>
          <a:blip r:embed="rId2" cstate="print">
            <a:lum bright="-4000" contrast="31000"/>
          </a:blip>
          <a:srcRect/>
          <a:stretch>
            <a:fillRect/>
          </a:stretch>
        </p:blipFill>
        <p:spPr bwMode="auto">
          <a:xfrm>
            <a:off x="-32" y="-24"/>
            <a:ext cx="1928793" cy="1444184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000232" y="1071546"/>
            <a:ext cx="6500858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3" name="Picture 3" descr="\\serversql\Общая\Главная папка\Александра Федосеева\Родные просторы\Изображение 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357298"/>
            <a:ext cx="6404908" cy="480422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357918" y="6357934"/>
            <a:ext cx="2786082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http://r-pr.net/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20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85918" y="148216"/>
            <a:ext cx="7143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Работа</a:t>
            </a:r>
            <a:r>
              <a:rPr lang="ru-RU" sz="5400" b="1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5400" b="1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 столом</a:t>
            </a:r>
            <a:endParaRPr lang="ru-RU" sz="5400" b="1" cap="none" spc="300" dirty="0">
              <a:ln w="1143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000232" y="1071546"/>
            <a:ext cx="6500858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\\serversql\Общая\Главная папка\Александра Федосеева\Родные просторы\логотипРОДНЫЕ-ПРОСТОРЫ-лого.png"/>
          <p:cNvPicPr>
            <a:picLocks noChangeAspect="1" noChangeArrowheads="1"/>
          </p:cNvPicPr>
          <p:nvPr/>
        </p:nvPicPr>
        <p:blipFill>
          <a:blip r:embed="rId2" cstate="print">
            <a:lum bright="-4000" contrast="31000"/>
          </a:blip>
          <a:srcRect/>
          <a:stretch>
            <a:fillRect/>
          </a:stretch>
        </p:blipFill>
        <p:spPr bwMode="auto">
          <a:xfrm>
            <a:off x="-32" y="-24"/>
            <a:ext cx="1928793" cy="1444184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Родные просторы (2)\Файлы\просторы 0216\IMG_4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428736"/>
            <a:ext cx="6858048" cy="457203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357918" y="6357934"/>
            <a:ext cx="2786082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http://r-pr.net/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12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2401</TotalTime>
  <Words>1527</Words>
  <Application>Microsoft Office PowerPoint</Application>
  <PresentationFormat>Экран (4:3)</PresentationFormat>
  <Paragraphs>362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Оформление по умолчанию</vt:lpstr>
      <vt:lpstr>Презентация PowerPoint</vt:lpstr>
      <vt:lpstr>Презентация PowerPoint</vt:lpstr>
      <vt:lpstr>Управление по развитию туризма Нижний Новгород</vt:lpstr>
      <vt:lpstr>Количество участников по годам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Пакет участника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Сборные туры БАЗОВЫЕ ОТЕЛИ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350</cp:revision>
  <dcterms:created xsi:type="dcterms:W3CDTF">2015-01-24T10:12:46Z</dcterms:created>
  <dcterms:modified xsi:type="dcterms:W3CDTF">2016-02-26T17:02:40Z</dcterms:modified>
</cp:coreProperties>
</file>